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9" r:id="rId3"/>
    <p:sldId id="270" r:id="rId4"/>
    <p:sldId id="288" r:id="rId5"/>
    <p:sldId id="263" r:id="rId6"/>
    <p:sldId id="289" r:id="rId7"/>
    <p:sldId id="292" r:id="rId8"/>
    <p:sldId id="265" r:id="rId9"/>
    <p:sldId id="273" r:id="rId10"/>
    <p:sldId id="293" r:id="rId11"/>
    <p:sldId id="257" r:id="rId12"/>
    <p:sldId id="259" r:id="rId13"/>
    <p:sldId id="261" r:id="rId14"/>
    <p:sldId id="262" r:id="rId15"/>
    <p:sldId id="286" r:id="rId16"/>
    <p:sldId id="266" r:id="rId17"/>
    <p:sldId id="268" r:id="rId18"/>
    <p:sldId id="271" r:id="rId19"/>
    <p:sldId id="272" r:id="rId20"/>
    <p:sldId id="294" r:id="rId21"/>
    <p:sldId id="295" r:id="rId22"/>
    <p:sldId id="291" r:id="rId23"/>
    <p:sldId id="296" r:id="rId24"/>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8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D84DF8-D70D-45AB-985C-045466351C27}" type="datetimeFigureOut">
              <a:rPr lang="en-CA" smtClean="0"/>
              <a:pPr/>
              <a:t>2021-06-30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B99D28-673A-4F80-88C0-CA46C0FD1354}" type="slidenum">
              <a:rPr lang="en-CA" smtClean="0"/>
              <a:pPr/>
              <a:t>‹#›</a:t>
            </a:fld>
            <a:endParaRPr lang="en-CA"/>
          </a:p>
        </p:txBody>
      </p:sp>
    </p:spTree>
    <p:extLst>
      <p:ext uri="{BB962C8B-B14F-4D97-AF65-F5344CB8AC3E}">
        <p14:creationId xmlns:p14="http://schemas.microsoft.com/office/powerpoint/2010/main" val="3372345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1B99D28-673A-4F80-88C0-CA46C0FD1354}" type="slidenum">
              <a:rPr lang="en-CA" smtClean="0"/>
              <a:pPr/>
              <a:t>1</a:t>
            </a:fld>
            <a:endParaRPr lang="en-CA"/>
          </a:p>
        </p:txBody>
      </p:sp>
    </p:spTree>
    <p:extLst>
      <p:ext uri="{BB962C8B-B14F-4D97-AF65-F5344CB8AC3E}">
        <p14:creationId xmlns:p14="http://schemas.microsoft.com/office/powerpoint/2010/main" val="3307944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82CE00-3F54-4313-9A68-EEE8B12C1452}" type="slidenum">
              <a:rPr lang="en-CA" smtClean="0"/>
              <a:pPr/>
              <a:t>10</a:t>
            </a:fld>
            <a:endParaRPr lang="en-CA"/>
          </a:p>
        </p:txBody>
      </p:sp>
    </p:spTree>
    <p:extLst>
      <p:ext uri="{BB962C8B-B14F-4D97-AF65-F5344CB8AC3E}">
        <p14:creationId xmlns:p14="http://schemas.microsoft.com/office/powerpoint/2010/main" val="4216454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511C52-E28E-4BE4-9D55-C2E7985196C3}" type="slidenum">
              <a:rPr lang="en-CA" smtClean="0"/>
              <a:pPr eaLnBrk="1" hangingPunct="1"/>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3FD566-3179-4079-9BF9-DD4B65092F35}" type="slidenum">
              <a:rPr lang="en-CA" smtClean="0"/>
              <a:pPr eaLnBrk="1" hangingPunct="1"/>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997684-8258-41A4-B909-A4A7E9BCACA6}" type="slidenum">
              <a:rPr lang="en-CA" smtClean="0"/>
              <a:pPr eaLnBrk="1" hangingPunct="1"/>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C301A6-113D-4017-8471-0C1152A6F3B9}" type="slidenum">
              <a:rPr lang="en-CA" smtClean="0"/>
              <a:pPr eaLnBrk="1" hangingPunct="1"/>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1B99D28-673A-4F80-88C0-CA46C0FD1354}" type="slidenum">
              <a:rPr lang="en-CA" smtClean="0"/>
              <a:pPr/>
              <a:t>15</a:t>
            </a:fld>
            <a:endParaRPr lang="en-CA"/>
          </a:p>
        </p:txBody>
      </p:sp>
    </p:spTree>
    <p:extLst>
      <p:ext uri="{BB962C8B-B14F-4D97-AF65-F5344CB8AC3E}">
        <p14:creationId xmlns:p14="http://schemas.microsoft.com/office/powerpoint/2010/main" val="1621539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A99B5D-603E-42EF-B96B-09375521EBEA}" type="slidenum">
              <a:rPr lang="en-CA" smtClean="0"/>
              <a:pPr eaLnBrk="1" hangingPunct="1"/>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989838-5A0A-4409-AFF3-3DAC3E5DA771}" type="slidenum">
              <a:rPr lang="en-CA" smtClean="0"/>
              <a:pPr eaLnBrk="1" hangingPunct="1"/>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FEC0CE-CCB5-4045-9A60-7DDE6A886EFF}" type="slidenum">
              <a:rPr lang="en-CA" smtClean="0"/>
              <a:pPr eaLnBrk="1" hangingPunct="1"/>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C86DF5-668A-4A35-823A-D83BD2FF9134}" type="slidenum">
              <a:rPr lang="en-CA" smtClean="0"/>
              <a:pPr eaLnBrk="1" hangingPunct="1"/>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82CE00-3F54-4313-9A68-EEE8B12C1452}" type="slidenum">
              <a:rPr lang="en-CA" smtClean="0"/>
              <a:pPr/>
              <a:t>2</a:t>
            </a:fld>
            <a:endParaRPr lang="en-CA"/>
          </a:p>
        </p:txBody>
      </p:sp>
    </p:spTree>
    <p:extLst>
      <p:ext uri="{BB962C8B-B14F-4D97-AF65-F5344CB8AC3E}">
        <p14:creationId xmlns:p14="http://schemas.microsoft.com/office/powerpoint/2010/main" val="4289425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1B99D28-673A-4F80-88C0-CA46C0FD1354}" type="slidenum">
              <a:rPr lang="en-CA" smtClean="0"/>
              <a:pPr/>
              <a:t>20</a:t>
            </a:fld>
            <a:endParaRPr lang="en-CA"/>
          </a:p>
        </p:txBody>
      </p:sp>
    </p:spTree>
    <p:extLst>
      <p:ext uri="{BB962C8B-B14F-4D97-AF65-F5344CB8AC3E}">
        <p14:creationId xmlns:p14="http://schemas.microsoft.com/office/powerpoint/2010/main" val="3805721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1B99D28-673A-4F80-88C0-CA46C0FD1354}" type="slidenum">
              <a:rPr lang="en-CA" smtClean="0"/>
              <a:pPr/>
              <a:t>21</a:t>
            </a:fld>
            <a:endParaRPr lang="en-CA"/>
          </a:p>
        </p:txBody>
      </p:sp>
    </p:spTree>
    <p:extLst>
      <p:ext uri="{BB962C8B-B14F-4D97-AF65-F5344CB8AC3E}">
        <p14:creationId xmlns:p14="http://schemas.microsoft.com/office/powerpoint/2010/main" val="2707637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1B99D28-673A-4F80-88C0-CA46C0FD1354}" type="slidenum">
              <a:rPr lang="en-CA" smtClean="0"/>
              <a:pPr/>
              <a:t>22</a:t>
            </a:fld>
            <a:endParaRPr lang="en-CA"/>
          </a:p>
        </p:txBody>
      </p:sp>
    </p:spTree>
    <p:extLst>
      <p:ext uri="{BB962C8B-B14F-4D97-AF65-F5344CB8AC3E}">
        <p14:creationId xmlns:p14="http://schemas.microsoft.com/office/powerpoint/2010/main" val="4190539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B99D28-673A-4F80-88C0-CA46C0FD1354}" type="slidenum">
              <a:rPr lang="en-CA" smtClean="0"/>
              <a:pPr/>
              <a:t>23</a:t>
            </a:fld>
            <a:endParaRPr lang="en-CA"/>
          </a:p>
        </p:txBody>
      </p:sp>
    </p:spTree>
    <p:extLst>
      <p:ext uri="{BB962C8B-B14F-4D97-AF65-F5344CB8AC3E}">
        <p14:creationId xmlns:p14="http://schemas.microsoft.com/office/powerpoint/2010/main" val="121908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82CE00-3F54-4313-9A68-EEE8B12C1452}" type="slidenum">
              <a:rPr lang="en-CA" smtClean="0"/>
              <a:pPr/>
              <a:t>3</a:t>
            </a:fld>
            <a:endParaRPr lang="en-CA"/>
          </a:p>
        </p:txBody>
      </p:sp>
    </p:spTree>
    <p:extLst>
      <p:ext uri="{BB962C8B-B14F-4D97-AF65-F5344CB8AC3E}">
        <p14:creationId xmlns:p14="http://schemas.microsoft.com/office/powerpoint/2010/main" val="2006450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1B99D28-673A-4F80-88C0-CA46C0FD1354}" type="slidenum">
              <a:rPr lang="en-CA" smtClean="0"/>
              <a:pPr/>
              <a:t>4</a:t>
            </a:fld>
            <a:endParaRPr lang="en-CA"/>
          </a:p>
        </p:txBody>
      </p:sp>
    </p:spTree>
    <p:extLst>
      <p:ext uri="{BB962C8B-B14F-4D97-AF65-F5344CB8AC3E}">
        <p14:creationId xmlns:p14="http://schemas.microsoft.com/office/powerpoint/2010/main" val="613380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C82CE00-3F54-4313-9A68-EEE8B12C1452}" type="slidenum">
              <a:rPr lang="en-CA" smtClean="0"/>
              <a:pPr/>
              <a:t>5</a:t>
            </a:fld>
            <a:endParaRPr lang="en-CA"/>
          </a:p>
        </p:txBody>
      </p:sp>
    </p:spTree>
    <p:extLst>
      <p:ext uri="{BB962C8B-B14F-4D97-AF65-F5344CB8AC3E}">
        <p14:creationId xmlns:p14="http://schemas.microsoft.com/office/powerpoint/2010/main" val="1084749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C82CE00-3F54-4313-9A68-EEE8B12C1452}" type="slidenum">
              <a:rPr lang="en-CA" smtClean="0"/>
              <a:pPr/>
              <a:t>6</a:t>
            </a:fld>
            <a:endParaRPr lang="en-CA"/>
          </a:p>
        </p:txBody>
      </p:sp>
    </p:spTree>
    <p:extLst>
      <p:ext uri="{BB962C8B-B14F-4D97-AF65-F5344CB8AC3E}">
        <p14:creationId xmlns:p14="http://schemas.microsoft.com/office/powerpoint/2010/main" val="264103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82CE00-3F54-4313-9A68-EEE8B12C1452}" type="slidenum">
              <a:rPr lang="en-CA" smtClean="0"/>
              <a:pPr/>
              <a:t>7</a:t>
            </a:fld>
            <a:endParaRPr lang="en-CA"/>
          </a:p>
        </p:txBody>
      </p:sp>
    </p:spTree>
    <p:extLst>
      <p:ext uri="{BB962C8B-B14F-4D97-AF65-F5344CB8AC3E}">
        <p14:creationId xmlns:p14="http://schemas.microsoft.com/office/powerpoint/2010/main" val="28061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C82CE00-3F54-4313-9A68-EEE8B12C1452}" type="slidenum">
              <a:rPr lang="en-CA" smtClean="0"/>
              <a:pPr/>
              <a:t>8</a:t>
            </a:fld>
            <a:endParaRPr lang="en-CA"/>
          </a:p>
        </p:txBody>
      </p:sp>
    </p:spTree>
    <p:extLst>
      <p:ext uri="{BB962C8B-B14F-4D97-AF65-F5344CB8AC3E}">
        <p14:creationId xmlns:p14="http://schemas.microsoft.com/office/powerpoint/2010/main" val="332843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C82CE00-3F54-4313-9A68-EEE8B12C1452}" type="slidenum">
              <a:rPr lang="en-CA" smtClean="0"/>
              <a:pPr/>
              <a:t>9</a:t>
            </a:fld>
            <a:endParaRPr lang="en-CA"/>
          </a:p>
        </p:txBody>
      </p:sp>
    </p:spTree>
    <p:extLst>
      <p:ext uri="{BB962C8B-B14F-4D97-AF65-F5344CB8AC3E}">
        <p14:creationId xmlns:p14="http://schemas.microsoft.com/office/powerpoint/2010/main" val="1139436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CCEA781D-6122-4F7C-B48C-3D792F43CA20}" type="datetimeFigureOut">
              <a:rPr lang="en-CA" smtClean="0"/>
              <a:pPr/>
              <a:t>2021-06-30</a:t>
            </a:fld>
            <a:endParaRPr lang="en-CA"/>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CA"/>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56919C4-9FC1-4171-9050-1A5F9E0DE90B}"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CEA781D-6122-4F7C-B48C-3D792F43CA20}" type="datetimeFigureOut">
              <a:rPr lang="en-CA" smtClean="0"/>
              <a:pPr/>
              <a:t>2021-06-30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56919C4-9FC1-4171-9050-1A5F9E0DE90B}"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CEA781D-6122-4F7C-B48C-3D792F43CA20}" type="datetimeFigureOut">
              <a:rPr lang="en-CA" smtClean="0"/>
              <a:pPr/>
              <a:t>2021-06-30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56919C4-9FC1-4171-9050-1A5F9E0DE90B}"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8" name="Rectangle 6"/>
          <p:cNvSpPr>
            <a:spLocks noGrp="1" noChangeArrowheads="1"/>
          </p:cNvSpPr>
          <p:nvPr>
            <p:ph type="sldNum" sz="quarter" idx="12"/>
          </p:nvPr>
        </p:nvSpPr>
        <p:spPr>
          <a:ln/>
        </p:spPr>
        <p:txBody>
          <a:bodyPr/>
          <a:lstStyle>
            <a:lvl1pPr>
              <a:defRPr/>
            </a:lvl1pPr>
          </a:lstStyle>
          <a:p>
            <a:pPr>
              <a:defRPr/>
            </a:pPr>
            <a:fld id="{9BDF3DDA-58C3-449A-9DB4-09F139274F96}" type="slidenum">
              <a:rPr lang="en-CA" altLang="en-US"/>
              <a:pPr>
                <a:defRPr/>
              </a:pPr>
              <a:t>‹#›</a:t>
            </a:fld>
            <a:endParaRPr lang="en-CA" altLang="en-US"/>
          </a:p>
        </p:txBody>
      </p:sp>
    </p:spTree>
    <p:extLst>
      <p:ext uri="{BB962C8B-B14F-4D97-AF65-F5344CB8AC3E}">
        <p14:creationId xmlns:p14="http://schemas.microsoft.com/office/powerpoint/2010/main" val="587959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5" name="Rectangle 6"/>
          <p:cNvSpPr>
            <a:spLocks noGrp="1" noChangeArrowheads="1"/>
          </p:cNvSpPr>
          <p:nvPr>
            <p:ph type="sldNum" sz="quarter" idx="12"/>
          </p:nvPr>
        </p:nvSpPr>
        <p:spPr>
          <a:ln/>
        </p:spPr>
        <p:txBody>
          <a:bodyPr/>
          <a:lstStyle>
            <a:lvl1pPr>
              <a:defRPr/>
            </a:lvl1pPr>
          </a:lstStyle>
          <a:p>
            <a:pPr>
              <a:defRPr/>
            </a:pPr>
            <a:fld id="{C2EF81DB-FF67-4933-B243-019EE9125C58}" type="slidenum">
              <a:rPr lang="en-CA" altLang="en-US"/>
              <a:pPr>
                <a:defRPr/>
              </a:pPr>
              <a:t>‹#›</a:t>
            </a:fld>
            <a:endParaRPr lang="en-CA" altLang="en-US"/>
          </a:p>
        </p:txBody>
      </p:sp>
    </p:spTree>
    <p:extLst>
      <p:ext uri="{BB962C8B-B14F-4D97-AF65-F5344CB8AC3E}">
        <p14:creationId xmlns:p14="http://schemas.microsoft.com/office/powerpoint/2010/main" val="260174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CCEA781D-6122-4F7C-B48C-3D792F43CA20}" type="datetimeFigureOut">
              <a:rPr lang="en-CA" smtClean="0"/>
              <a:pPr/>
              <a:t>2021-06-30</a:t>
            </a:fld>
            <a:endParaRPr lang="en-CA"/>
          </a:p>
        </p:txBody>
      </p:sp>
      <p:sp>
        <p:nvSpPr>
          <p:cNvPr id="9" name="Slide Number Placeholder 8"/>
          <p:cNvSpPr>
            <a:spLocks noGrp="1"/>
          </p:cNvSpPr>
          <p:nvPr>
            <p:ph type="sldNum" sz="quarter" idx="15"/>
          </p:nvPr>
        </p:nvSpPr>
        <p:spPr/>
        <p:txBody>
          <a:bodyPr rtlCol="0"/>
          <a:lstStyle/>
          <a:p>
            <a:fld id="{856919C4-9FC1-4171-9050-1A5F9E0DE90B}" type="slidenum">
              <a:rPr lang="en-CA" smtClean="0"/>
              <a:pPr/>
              <a:t>‹#›</a:t>
            </a:fld>
            <a:endParaRPr lang="en-CA"/>
          </a:p>
        </p:txBody>
      </p:sp>
      <p:sp>
        <p:nvSpPr>
          <p:cNvPr id="10" name="Footer Placeholder 9"/>
          <p:cNvSpPr>
            <a:spLocks noGrp="1"/>
          </p:cNvSpPr>
          <p:nvPr>
            <p:ph type="ftr" sz="quarter" idx="16"/>
          </p:nvPr>
        </p:nvSpPr>
        <p:spPr/>
        <p:txBody>
          <a:bodyPr rtlCol="0"/>
          <a:lstStyle/>
          <a:p>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CEA781D-6122-4F7C-B48C-3D792F43CA20}" type="datetimeFigureOut">
              <a:rPr lang="en-CA" smtClean="0"/>
              <a:pPr/>
              <a:t>2021-06-30</a:t>
            </a:fld>
            <a:endParaRPr lang="en-CA"/>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CA"/>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56919C4-9FC1-4171-9050-1A5F9E0DE90B}"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CEA781D-6122-4F7C-B48C-3D792F43CA20}" type="datetimeFigureOut">
              <a:rPr lang="en-CA" smtClean="0"/>
              <a:pPr/>
              <a:t>2021-06-30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56919C4-9FC1-4171-9050-1A5F9E0DE90B}" type="slidenum">
              <a:rPr lang="en-CA" smtClean="0"/>
              <a:pPr/>
              <a:t>‹#›</a:t>
            </a:fld>
            <a:endParaRPr lang="en-CA"/>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CCEA781D-6122-4F7C-B48C-3D792F43CA20}" type="datetimeFigureOut">
              <a:rPr lang="en-CA" smtClean="0"/>
              <a:pPr/>
              <a:t>2021-06-30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56919C4-9FC1-4171-9050-1A5F9E0DE90B}" type="slidenum">
              <a:rPr lang="en-CA" smtClean="0"/>
              <a:pPr/>
              <a:t>‹#›</a:t>
            </a:fld>
            <a:endParaRPr lang="en-CA"/>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CCEA781D-6122-4F7C-B48C-3D792F43CA20}" type="datetimeFigureOut">
              <a:rPr lang="en-CA" smtClean="0"/>
              <a:pPr/>
              <a:t>2021-06-30</a:t>
            </a:fld>
            <a:endParaRPr lang="en-CA"/>
          </a:p>
        </p:txBody>
      </p:sp>
      <p:sp>
        <p:nvSpPr>
          <p:cNvPr id="7" name="Slide Number Placeholder 6"/>
          <p:cNvSpPr>
            <a:spLocks noGrp="1"/>
          </p:cNvSpPr>
          <p:nvPr>
            <p:ph type="sldNum" sz="quarter" idx="11"/>
          </p:nvPr>
        </p:nvSpPr>
        <p:spPr/>
        <p:txBody>
          <a:bodyPr rtlCol="0"/>
          <a:lstStyle/>
          <a:p>
            <a:fld id="{856919C4-9FC1-4171-9050-1A5F9E0DE90B}" type="slidenum">
              <a:rPr lang="en-CA" smtClean="0"/>
              <a:pPr/>
              <a:t>‹#›</a:t>
            </a:fld>
            <a:endParaRPr lang="en-CA"/>
          </a:p>
        </p:txBody>
      </p:sp>
      <p:sp>
        <p:nvSpPr>
          <p:cNvPr id="8" name="Footer Placeholder 7"/>
          <p:cNvSpPr>
            <a:spLocks noGrp="1"/>
          </p:cNvSpPr>
          <p:nvPr>
            <p:ph type="ftr" sz="quarter" idx="12"/>
          </p:nvPr>
        </p:nvSpPr>
        <p:spPr/>
        <p:txBody>
          <a:bodyPr rtlCol="0"/>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A781D-6122-4F7C-B48C-3D792F43CA20}" type="datetimeFigureOut">
              <a:rPr lang="en-CA" smtClean="0"/>
              <a:pPr/>
              <a:t>2021-06-30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56919C4-9FC1-4171-9050-1A5F9E0DE90B}"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CCEA781D-6122-4F7C-B48C-3D792F43CA20}" type="datetimeFigureOut">
              <a:rPr lang="en-CA" smtClean="0"/>
              <a:pPr/>
              <a:t>2021-06-30</a:t>
            </a:fld>
            <a:endParaRPr lang="en-CA"/>
          </a:p>
        </p:txBody>
      </p:sp>
      <p:sp>
        <p:nvSpPr>
          <p:cNvPr id="22" name="Slide Number Placeholder 21"/>
          <p:cNvSpPr>
            <a:spLocks noGrp="1"/>
          </p:cNvSpPr>
          <p:nvPr>
            <p:ph type="sldNum" sz="quarter" idx="15"/>
          </p:nvPr>
        </p:nvSpPr>
        <p:spPr/>
        <p:txBody>
          <a:bodyPr rtlCol="0"/>
          <a:lstStyle/>
          <a:p>
            <a:fld id="{856919C4-9FC1-4171-9050-1A5F9E0DE90B}" type="slidenum">
              <a:rPr lang="en-CA" smtClean="0"/>
              <a:pPr/>
              <a:t>‹#›</a:t>
            </a:fld>
            <a:endParaRPr lang="en-CA"/>
          </a:p>
        </p:txBody>
      </p:sp>
      <p:sp>
        <p:nvSpPr>
          <p:cNvPr id="23" name="Footer Placeholder 22"/>
          <p:cNvSpPr>
            <a:spLocks noGrp="1"/>
          </p:cNvSpPr>
          <p:nvPr>
            <p:ph type="ftr" sz="quarter" idx="16"/>
          </p:nvPr>
        </p:nvSpPr>
        <p:spPr/>
        <p:txBody>
          <a:bodyPr rtlCol="0"/>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CEA781D-6122-4F7C-B48C-3D792F43CA20}" type="datetimeFigureOut">
              <a:rPr lang="en-CA" smtClean="0"/>
              <a:pPr/>
              <a:t>2021-06-30</a:t>
            </a:fld>
            <a:endParaRPr lang="en-CA"/>
          </a:p>
        </p:txBody>
      </p:sp>
      <p:sp>
        <p:nvSpPr>
          <p:cNvPr id="18" name="Slide Number Placeholder 17"/>
          <p:cNvSpPr>
            <a:spLocks noGrp="1"/>
          </p:cNvSpPr>
          <p:nvPr>
            <p:ph type="sldNum" sz="quarter" idx="11"/>
          </p:nvPr>
        </p:nvSpPr>
        <p:spPr/>
        <p:txBody>
          <a:bodyPr rtlCol="0"/>
          <a:lstStyle/>
          <a:p>
            <a:fld id="{856919C4-9FC1-4171-9050-1A5F9E0DE90B}" type="slidenum">
              <a:rPr lang="en-CA" smtClean="0"/>
              <a:pPr/>
              <a:t>‹#›</a:t>
            </a:fld>
            <a:endParaRPr lang="en-CA"/>
          </a:p>
        </p:txBody>
      </p:sp>
      <p:sp>
        <p:nvSpPr>
          <p:cNvPr id="21" name="Footer Placeholder 20"/>
          <p:cNvSpPr>
            <a:spLocks noGrp="1"/>
          </p:cNvSpPr>
          <p:nvPr>
            <p:ph type="ftr" sz="quarter" idx="12"/>
          </p:nvPr>
        </p:nvSpPr>
        <p:spPr/>
        <p:txBody>
          <a:bodyPr rtlCol="0"/>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CEA781D-6122-4F7C-B48C-3D792F43CA20}" type="datetimeFigureOut">
              <a:rPr lang="en-CA" smtClean="0"/>
              <a:pPr/>
              <a:t>2021-06-30</a:t>
            </a:fld>
            <a:endParaRPr lang="en-CA"/>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C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56919C4-9FC1-4171-9050-1A5F9E0DE90B}"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cmath.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60.bin"/><Relationship Id="rId18" Type="http://schemas.openxmlformats.org/officeDocument/2006/relationships/image" Target="../media/image62.wmf"/><Relationship Id="rId3" Type="http://schemas.openxmlformats.org/officeDocument/2006/relationships/oleObject" Target="../embeddings/oleObject55.bin"/><Relationship Id="rId21" Type="http://schemas.openxmlformats.org/officeDocument/2006/relationships/oleObject" Target="../embeddings/oleObject64.bin"/><Relationship Id="rId7" Type="http://schemas.openxmlformats.org/officeDocument/2006/relationships/oleObject" Target="../embeddings/oleObject57.bin"/><Relationship Id="rId12" Type="http://schemas.openxmlformats.org/officeDocument/2006/relationships/image" Target="../media/image59.wmf"/><Relationship Id="rId17" Type="http://schemas.openxmlformats.org/officeDocument/2006/relationships/oleObject" Target="../embeddings/oleObject62.bin"/><Relationship Id="rId2" Type="http://schemas.openxmlformats.org/officeDocument/2006/relationships/notesSlide" Target="../notesSlides/notesSlide10.xml"/><Relationship Id="rId16" Type="http://schemas.openxmlformats.org/officeDocument/2006/relationships/image" Target="../media/image61.wmf"/><Relationship Id="rId20" Type="http://schemas.openxmlformats.org/officeDocument/2006/relationships/image" Target="../media/image63.wmf"/><Relationship Id="rId1" Type="http://schemas.openxmlformats.org/officeDocument/2006/relationships/slideLayout" Target="../slideLayouts/slideLayout2.xml"/><Relationship Id="rId6" Type="http://schemas.openxmlformats.org/officeDocument/2006/relationships/image" Target="../media/image56.wmf"/><Relationship Id="rId11" Type="http://schemas.openxmlformats.org/officeDocument/2006/relationships/oleObject" Target="../embeddings/oleObject59.bin"/><Relationship Id="rId5" Type="http://schemas.openxmlformats.org/officeDocument/2006/relationships/oleObject" Target="../embeddings/oleObject56.bin"/><Relationship Id="rId15" Type="http://schemas.openxmlformats.org/officeDocument/2006/relationships/oleObject" Target="../embeddings/oleObject61.bin"/><Relationship Id="rId10" Type="http://schemas.openxmlformats.org/officeDocument/2006/relationships/image" Target="../media/image58.wmf"/><Relationship Id="rId19" Type="http://schemas.openxmlformats.org/officeDocument/2006/relationships/oleObject" Target="../embeddings/oleObject63.bin"/><Relationship Id="rId4" Type="http://schemas.openxmlformats.org/officeDocument/2006/relationships/image" Target="../media/image55.wmf"/><Relationship Id="rId9" Type="http://schemas.openxmlformats.org/officeDocument/2006/relationships/oleObject" Target="../embeddings/oleObject58.bin"/><Relationship Id="rId14" Type="http://schemas.openxmlformats.org/officeDocument/2006/relationships/image" Target="../media/image60.wmf"/><Relationship Id="rId22" Type="http://schemas.openxmlformats.org/officeDocument/2006/relationships/image" Target="../media/image6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5.bin"/><Relationship Id="rId7" Type="http://schemas.openxmlformats.org/officeDocument/2006/relationships/image" Target="../media/image6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6.wmf"/><Relationship Id="rId5" Type="http://schemas.openxmlformats.org/officeDocument/2006/relationships/oleObject" Target="../embeddings/oleObject66.bin"/><Relationship Id="rId4" Type="http://schemas.openxmlformats.org/officeDocument/2006/relationships/image" Target="../media/image65.wmf"/></Relationships>
</file>

<file path=ppt/slides/_rels/slide12.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72.bin"/><Relationship Id="rId18" Type="http://schemas.openxmlformats.org/officeDocument/2006/relationships/image" Target="../media/image75.wmf"/><Relationship Id="rId26" Type="http://schemas.openxmlformats.org/officeDocument/2006/relationships/image" Target="../media/image79.wmf"/><Relationship Id="rId3" Type="http://schemas.openxmlformats.org/officeDocument/2006/relationships/oleObject" Target="../embeddings/oleObject67.bin"/><Relationship Id="rId21" Type="http://schemas.openxmlformats.org/officeDocument/2006/relationships/oleObject" Target="../embeddings/oleObject76.bin"/><Relationship Id="rId7" Type="http://schemas.openxmlformats.org/officeDocument/2006/relationships/oleObject" Target="../embeddings/oleObject69.bin"/><Relationship Id="rId12" Type="http://schemas.openxmlformats.org/officeDocument/2006/relationships/image" Target="../media/image72.wmf"/><Relationship Id="rId17" Type="http://schemas.openxmlformats.org/officeDocument/2006/relationships/oleObject" Target="../embeddings/oleObject74.bin"/><Relationship Id="rId25" Type="http://schemas.openxmlformats.org/officeDocument/2006/relationships/oleObject" Target="../embeddings/oleObject78.bin"/><Relationship Id="rId2" Type="http://schemas.openxmlformats.org/officeDocument/2006/relationships/notesSlide" Target="../notesSlides/notesSlide12.xml"/><Relationship Id="rId16" Type="http://schemas.openxmlformats.org/officeDocument/2006/relationships/image" Target="../media/image74.wmf"/><Relationship Id="rId20" Type="http://schemas.openxmlformats.org/officeDocument/2006/relationships/image" Target="../media/image76.wmf"/><Relationship Id="rId1" Type="http://schemas.openxmlformats.org/officeDocument/2006/relationships/slideLayout" Target="../slideLayouts/slideLayout2.xml"/><Relationship Id="rId6" Type="http://schemas.openxmlformats.org/officeDocument/2006/relationships/image" Target="../media/image69.wmf"/><Relationship Id="rId11" Type="http://schemas.openxmlformats.org/officeDocument/2006/relationships/oleObject" Target="../embeddings/oleObject71.bin"/><Relationship Id="rId24" Type="http://schemas.openxmlformats.org/officeDocument/2006/relationships/image" Target="../media/image78.wmf"/><Relationship Id="rId5" Type="http://schemas.openxmlformats.org/officeDocument/2006/relationships/oleObject" Target="../embeddings/oleObject68.bin"/><Relationship Id="rId15" Type="http://schemas.openxmlformats.org/officeDocument/2006/relationships/oleObject" Target="../embeddings/oleObject73.bin"/><Relationship Id="rId23" Type="http://schemas.openxmlformats.org/officeDocument/2006/relationships/oleObject" Target="../embeddings/oleObject77.bin"/><Relationship Id="rId28" Type="http://schemas.openxmlformats.org/officeDocument/2006/relationships/image" Target="../media/image80.wmf"/><Relationship Id="rId10" Type="http://schemas.openxmlformats.org/officeDocument/2006/relationships/image" Target="../media/image71.wmf"/><Relationship Id="rId19" Type="http://schemas.openxmlformats.org/officeDocument/2006/relationships/oleObject" Target="../embeddings/oleObject75.bin"/><Relationship Id="rId4" Type="http://schemas.openxmlformats.org/officeDocument/2006/relationships/image" Target="../media/image68.wmf"/><Relationship Id="rId9" Type="http://schemas.openxmlformats.org/officeDocument/2006/relationships/oleObject" Target="../embeddings/oleObject70.bin"/><Relationship Id="rId14" Type="http://schemas.openxmlformats.org/officeDocument/2006/relationships/image" Target="../media/image73.wmf"/><Relationship Id="rId22" Type="http://schemas.openxmlformats.org/officeDocument/2006/relationships/image" Target="../media/image77.wmf"/><Relationship Id="rId27" Type="http://schemas.openxmlformats.org/officeDocument/2006/relationships/oleObject" Target="../embeddings/oleObject79.bin"/></Relationships>
</file>

<file path=ppt/slides/_rels/slide13.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oleObject" Target="../embeddings/oleObject85.bin"/><Relationship Id="rId18" Type="http://schemas.openxmlformats.org/officeDocument/2006/relationships/image" Target="../media/image88.wmf"/><Relationship Id="rId3" Type="http://schemas.openxmlformats.org/officeDocument/2006/relationships/oleObject" Target="../embeddings/oleObject80.bin"/><Relationship Id="rId7" Type="http://schemas.openxmlformats.org/officeDocument/2006/relationships/oleObject" Target="../embeddings/oleObject82.bin"/><Relationship Id="rId12" Type="http://schemas.openxmlformats.org/officeDocument/2006/relationships/image" Target="../media/image85.wmf"/><Relationship Id="rId17" Type="http://schemas.openxmlformats.org/officeDocument/2006/relationships/oleObject" Target="../embeddings/oleObject87.bin"/><Relationship Id="rId2" Type="http://schemas.openxmlformats.org/officeDocument/2006/relationships/notesSlide" Target="../notesSlides/notesSlide13.xml"/><Relationship Id="rId16" Type="http://schemas.openxmlformats.org/officeDocument/2006/relationships/image" Target="../media/image87.wmf"/><Relationship Id="rId1" Type="http://schemas.openxmlformats.org/officeDocument/2006/relationships/slideLayout" Target="../slideLayouts/slideLayout2.xml"/><Relationship Id="rId6" Type="http://schemas.openxmlformats.org/officeDocument/2006/relationships/image" Target="../media/image82.wmf"/><Relationship Id="rId11" Type="http://schemas.openxmlformats.org/officeDocument/2006/relationships/oleObject" Target="../embeddings/oleObject84.bin"/><Relationship Id="rId5" Type="http://schemas.openxmlformats.org/officeDocument/2006/relationships/oleObject" Target="../embeddings/oleObject81.bin"/><Relationship Id="rId15" Type="http://schemas.openxmlformats.org/officeDocument/2006/relationships/oleObject" Target="../embeddings/oleObject86.bin"/><Relationship Id="rId10" Type="http://schemas.openxmlformats.org/officeDocument/2006/relationships/image" Target="../media/image84.wmf"/><Relationship Id="rId4" Type="http://schemas.openxmlformats.org/officeDocument/2006/relationships/image" Target="../media/image81.wmf"/><Relationship Id="rId9" Type="http://schemas.openxmlformats.org/officeDocument/2006/relationships/oleObject" Target="../embeddings/oleObject83.bin"/><Relationship Id="rId14" Type="http://schemas.openxmlformats.org/officeDocument/2006/relationships/image" Target="../media/image86.wmf"/></Relationships>
</file>

<file path=ppt/slides/_rels/slide14.x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oleObject" Target="../embeddings/oleObject93.bin"/><Relationship Id="rId18" Type="http://schemas.openxmlformats.org/officeDocument/2006/relationships/image" Target="../media/image96.wmf"/><Relationship Id="rId26" Type="http://schemas.openxmlformats.org/officeDocument/2006/relationships/image" Target="../media/image100.wmf"/><Relationship Id="rId39" Type="http://schemas.openxmlformats.org/officeDocument/2006/relationships/oleObject" Target="../embeddings/oleObject106.bin"/><Relationship Id="rId3" Type="http://schemas.openxmlformats.org/officeDocument/2006/relationships/oleObject" Target="../embeddings/oleObject88.bin"/><Relationship Id="rId21" Type="http://schemas.openxmlformats.org/officeDocument/2006/relationships/oleObject" Target="../embeddings/oleObject97.bin"/><Relationship Id="rId34" Type="http://schemas.openxmlformats.org/officeDocument/2006/relationships/image" Target="../media/image104.wmf"/><Relationship Id="rId42" Type="http://schemas.openxmlformats.org/officeDocument/2006/relationships/image" Target="../media/image108.wmf"/><Relationship Id="rId7" Type="http://schemas.openxmlformats.org/officeDocument/2006/relationships/oleObject" Target="../embeddings/oleObject90.bin"/><Relationship Id="rId12" Type="http://schemas.openxmlformats.org/officeDocument/2006/relationships/image" Target="../media/image93.wmf"/><Relationship Id="rId17" Type="http://schemas.openxmlformats.org/officeDocument/2006/relationships/oleObject" Target="../embeddings/oleObject95.bin"/><Relationship Id="rId25" Type="http://schemas.openxmlformats.org/officeDocument/2006/relationships/oleObject" Target="../embeddings/oleObject99.bin"/><Relationship Id="rId33" Type="http://schemas.openxmlformats.org/officeDocument/2006/relationships/oleObject" Target="../embeddings/oleObject103.bin"/><Relationship Id="rId38" Type="http://schemas.openxmlformats.org/officeDocument/2006/relationships/image" Target="../media/image106.wmf"/><Relationship Id="rId2" Type="http://schemas.openxmlformats.org/officeDocument/2006/relationships/notesSlide" Target="../notesSlides/notesSlide14.xml"/><Relationship Id="rId16" Type="http://schemas.openxmlformats.org/officeDocument/2006/relationships/image" Target="../media/image95.wmf"/><Relationship Id="rId20" Type="http://schemas.openxmlformats.org/officeDocument/2006/relationships/image" Target="../media/image97.wmf"/><Relationship Id="rId29" Type="http://schemas.openxmlformats.org/officeDocument/2006/relationships/oleObject" Target="../embeddings/oleObject101.bin"/><Relationship Id="rId41" Type="http://schemas.openxmlformats.org/officeDocument/2006/relationships/oleObject" Target="../embeddings/oleObject107.bin"/><Relationship Id="rId1" Type="http://schemas.openxmlformats.org/officeDocument/2006/relationships/slideLayout" Target="../slideLayouts/slideLayout12.xml"/><Relationship Id="rId6" Type="http://schemas.openxmlformats.org/officeDocument/2006/relationships/image" Target="../media/image90.wmf"/><Relationship Id="rId11" Type="http://schemas.openxmlformats.org/officeDocument/2006/relationships/oleObject" Target="../embeddings/oleObject92.bin"/><Relationship Id="rId24" Type="http://schemas.openxmlformats.org/officeDocument/2006/relationships/image" Target="../media/image99.wmf"/><Relationship Id="rId32" Type="http://schemas.openxmlformats.org/officeDocument/2006/relationships/image" Target="../media/image103.wmf"/><Relationship Id="rId37" Type="http://schemas.openxmlformats.org/officeDocument/2006/relationships/oleObject" Target="../embeddings/oleObject105.bin"/><Relationship Id="rId40" Type="http://schemas.openxmlformats.org/officeDocument/2006/relationships/image" Target="../media/image107.wmf"/><Relationship Id="rId5" Type="http://schemas.openxmlformats.org/officeDocument/2006/relationships/oleObject" Target="../embeddings/oleObject89.bin"/><Relationship Id="rId15" Type="http://schemas.openxmlformats.org/officeDocument/2006/relationships/oleObject" Target="../embeddings/oleObject94.bin"/><Relationship Id="rId23" Type="http://schemas.openxmlformats.org/officeDocument/2006/relationships/oleObject" Target="../embeddings/oleObject98.bin"/><Relationship Id="rId28" Type="http://schemas.openxmlformats.org/officeDocument/2006/relationships/image" Target="../media/image101.wmf"/><Relationship Id="rId36" Type="http://schemas.openxmlformats.org/officeDocument/2006/relationships/image" Target="../media/image105.wmf"/><Relationship Id="rId10" Type="http://schemas.openxmlformats.org/officeDocument/2006/relationships/image" Target="../media/image92.wmf"/><Relationship Id="rId19" Type="http://schemas.openxmlformats.org/officeDocument/2006/relationships/oleObject" Target="../embeddings/oleObject96.bin"/><Relationship Id="rId31" Type="http://schemas.openxmlformats.org/officeDocument/2006/relationships/oleObject" Target="../embeddings/oleObject102.bin"/><Relationship Id="rId44" Type="http://schemas.openxmlformats.org/officeDocument/2006/relationships/image" Target="../media/image109.wmf"/><Relationship Id="rId4" Type="http://schemas.openxmlformats.org/officeDocument/2006/relationships/image" Target="../media/image89.wmf"/><Relationship Id="rId9" Type="http://schemas.openxmlformats.org/officeDocument/2006/relationships/oleObject" Target="../embeddings/oleObject91.bin"/><Relationship Id="rId14" Type="http://schemas.openxmlformats.org/officeDocument/2006/relationships/image" Target="../media/image94.wmf"/><Relationship Id="rId22" Type="http://schemas.openxmlformats.org/officeDocument/2006/relationships/image" Target="../media/image98.wmf"/><Relationship Id="rId27" Type="http://schemas.openxmlformats.org/officeDocument/2006/relationships/oleObject" Target="../embeddings/oleObject100.bin"/><Relationship Id="rId30" Type="http://schemas.openxmlformats.org/officeDocument/2006/relationships/image" Target="../media/image102.wmf"/><Relationship Id="rId35" Type="http://schemas.openxmlformats.org/officeDocument/2006/relationships/oleObject" Target="../embeddings/oleObject104.bin"/><Relationship Id="rId43" Type="http://schemas.openxmlformats.org/officeDocument/2006/relationships/oleObject" Target="../embeddings/oleObject108.bin"/></Relationships>
</file>

<file path=ppt/slides/_rels/slide15.xml.rels><?xml version="1.0" encoding="UTF-8" standalone="yes"?>
<Relationships xmlns="http://schemas.openxmlformats.org/package/2006/relationships"><Relationship Id="rId8" Type="http://schemas.openxmlformats.org/officeDocument/2006/relationships/image" Target="../media/image112.wmf"/><Relationship Id="rId13" Type="http://schemas.openxmlformats.org/officeDocument/2006/relationships/oleObject" Target="../embeddings/oleObject114.bin"/><Relationship Id="rId3" Type="http://schemas.openxmlformats.org/officeDocument/2006/relationships/oleObject" Target="../embeddings/oleObject109.bin"/><Relationship Id="rId7" Type="http://schemas.openxmlformats.org/officeDocument/2006/relationships/oleObject" Target="../embeddings/oleObject111.bin"/><Relationship Id="rId12" Type="http://schemas.openxmlformats.org/officeDocument/2006/relationships/image" Target="../media/image114.wmf"/><Relationship Id="rId17" Type="http://schemas.openxmlformats.org/officeDocument/2006/relationships/hyperlink" Target="http://www.bcmath.ca/" TargetMode="External"/><Relationship Id="rId2" Type="http://schemas.openxmlformats.org/officeDocument/2006/relationships/notesSlide" Target="../notesSlides/notesSlide15.xml"/><Relationship Id="rId16" Type="http://schemas.openxmlformats.org/officeDocument/2006/relationships/image" Target="../media/image116.wmf"/><Relationship Id="rId1" Type="http://schemas.openxmlformats.org/officeDocument/2006/relationships/slideLayout" Target="../slideLayouts/slideLayout2.xml"/><Relationship Id="rId6" Type="http://schemas.openxmlformats.org/officeDocument/2006/relationships/image" Target="../media/image111.wmf"/><Relationship Id="rId11" Type="http://schemas.openxmlformats.org/officeDocument/2006/relationships/oleObject" Target="../embeddings/oleObject113.bin"/><Relationship Id="rId5" Type="http://schemas.openxmlformats.org/officeDocument/2006/relationships/oleObject" Target="../embeddings/oleObject110.bin"/><Relationship Id="rId15" Type="http://schemas.openxmlformats.org/officeDocument/2006/relationships/oleObject" Target="../embeddings/oleObject115.bin"/><Relationship Id="rId10" Type="http://schemas.openxmlformats.org/officeDocument/2006/relationships/image" Target="../media/image113.wmf"/><Relationship Id="rId4" Type="http://schemas.openxmlformats.org/officeDocument/2006/relationships/image" Target="../media/image110.wmf"/><Relationship Id="rId9" Type="http://schemas.openxmlformats.org/officeDocument/2006/relationships/oleObject" Target="../embeddings/oleObject112.bin"/><Relationship Id="rId14" Type="http://schemas.openxmlformats.org/officeDocument/2006/relationships/image" Target="../media/image115.wmf"/></Relationships>
</file>

<file path=ppt/slides/_rels/slide16.xml.rels><?xml version="1.0" encoding="UTF-8" standalone="yes"?>
<Relationships xmlns="http://schemas.openxmlformats.org/package/2006/relationships"><Relationship Id="rId8" Type="http://schemas.openxmlformats.org/officeDocument/2006/relationships/image" Target="../media/image119.wmf"/><Relationship Id="rId13" Type="http://schemas.openxmlformats.org/officeDocument/2006/relationships/oleObject" Target="../embeddings/oleObject121.bin"/><Relationship Id="rId18" Type="http://schemas.openxmlformats.org/officeDocument/2006/relationships/image" Target="../media/image124.wmf"/><Relationship Id="rId26" Type="http://schemas.openxmlformats.org/officeDocument/2006/relationships/image" Target="../media/image128.wmf"/><Relationship Id="rId3" Type="http://schemas.openxmlformats.org/officeDocument/2006/relationships/oleObject" Target="../embeddings/oleObject116.bin"/><Relationship Id="rId21" Type="http://schemas.openxmlformats.org/officeDocument/2006/relationships/oleObject" Target="../embeddings/oleObject125.bin"/><Relationship Id="rId7" Type="http://schemas.openxmlformats.org/officeDocument/2006/relationships/oleObject" Target="../embeddings/oleObject118.bin"/><Relationship Id="rId12" Type="http://schemas.openxmlformats.org/officeDocument/2006/relationships/image" Target="../media/image121.wmf"/><Relationship Id="rId17" Type="http://schemas.openxmlformats.org/officeDocument/2006/relationships/oleObject" Target="../embeddings/oleObject123.bin"/><Relationship Id="rId25" Type="http://schemas.openxmlformats.org/officeDocument/2006/relationships/oleObject" Target="../embeddings/oleObject127.bin"/><Relationship Id="rId2" Type="http://schemas.openxmlformats.org/officeDocument/2006/relationships/notesSlide" Target="../notesSlides/notesSlide16.xml"/><Relationship Id="rId16" Type="http://schemas.openxmlformats.org/officeDocument/2006/relationships/image" Target="../media/image123.wmf"/><Relationship Id="rId20" Type="http://schemas.openxmlformats.org/officeDocument/2006/relationships/image" Target="../media/image125.wmf"/><Relationship Id="rId1" Type="http://schemas.openxmlformats.org/officeDocument/2006/relationships/slideLayout" Target="../slideLayouts/slideLayout2.xml"/><Relationship Id="rId6" Type="http://schemas.openxmlformats.org/officeDocument/2006/relationships/image" Target="../media/image118.wmf"/><Relationship Id="rId11" Type="http://schemas.openxmlformats.org/officeDocument/2006/relationships/oleObject" Target="../embeddings/oleObject120.bin"/><Relationship Id="rId24" Type="http://schemas.openxmlformats.org/officeDocument/2006/relationships/image" Target="../media/image127.wmf"/><Relationship Id="rId5" Type="http://schemas.openxmlformats.org/officeDocument/2006/relationships/oleObject" Target="../embeddings/oleObject117.bin"/><Relationship Id="rId15" Type="http://schemas.openxmlformats.org/officeDocument/2006/relationships/oleObject" Target="../embeddings/oleObject122.bin"/><Relationship Id="rId23" Type="http://schemas.openxmlformats.org/officeDocument/2006/relationships/oleObject" Target="../embeddings/oleObject126.bin"/><Relationship Id="rId28" Type="http://schemas.openxmlformats.org/officeDocument/2006/relationships/image" Target="../media/image129.wmf"/><Relationship Id="rId10" Type="http://schemas.openxmlformats.org/officeDocument/2006/relationships/image" Target="../media/image120.wmf"/><Relationship Id="rId19" Type="http://schemas.openxmlformats.org/officeDocument/2006/relationships/oleObject" Target="../embeddings/oleObject124.bin"/><Relationship Id="rId4" Type="http://schemas.openxmlformats.org/officeDocument/2006/relationships/image" Target="../media/image117.wmf"/><Relationship Id="rId9" Type="http://schemas.openxmlformats.org/officeDocument/2006/relationships/oleObject" Target="../embeddings/oleObject119.bin"/><Relationship Id="rId14" Type="http://schemas.openxmlformats.org/officeDocument/2006/relationships/image" Target="../media/image122.wmf"/><Relationship Id="rId22" Type="http://schemas.openxmlformats.org/officeDocument/2006/relationships/image" Target="../media/image126.wmf"/><Relationship Id="rId27" Type="http://schemas.openxmlformats.org/officeDocument/2006/relationships/oleObject" Target="../embeddings/oleObject128.bin"/></Relationships>
</file>

<file path=ppt/slides/_rels/slide17.xml.rels><?xml version="1.0" encoding="UTF-8" standalone="yes"?>
<Relationships xmlns="http://schemas.openxmlformats.org/package/2006/relationships"><Relationship Id="rId8" Type="http://schemas.openxmlformats.org/officeDocument/2006/relationships/image" Target="../media/image129.wmf"/><Relationship Id="rId13" Type="http://schemas.openxmlformats.org/officeDocument/2006/relationships/oleObject" Target="../embeddings/oleObject134.bin"/><Relationship Id="rId18" Type="http://schemas.openxmlformats.org/officeDocument/2006/relationships/image" Target="../media/image136.wmf"/><Relationship Id="rId3" Type="http://schemas.openxmlformats.org/officeDocument/2006/relationships/oleObject" Target="../embeddings/oleObject129.bin"/><Relationship Id="rId7" Type="http://schemas.openxmlformats.org/officeDocument/2006/relationships/oleObject" Target="../embeddings/oleObject131.bin"/><Relationship Id="rId12" Type="http://schemas.openxmlformats.org/officeDocument/2006/relationships/image" Target="../media/image133.wmf"/><Relationship Id="rId17" Type="http://schemas.openxmlformats.org/officeDocument/2006/relationships/oleObject" Target="../embeddings/oleObject136.bin"/><Relationship Id="rId2" Type="http://schemas.openxmlformats.org/officeDocument/2006/relationships/notesSlide" Target="../notesSlides/notesSlide17.xml"/><Relationship Id="rId16" Type="http://schemas.openxmlformats.org/officeDocument/2006/relationships/image" Target="../media/image135.wmf"/><Relationship Id="rId1" Type="http://schemas.openxmlformats.org/officeDocument/2006/relationships/slideLayout" Target="../slideLayouts/slideLayout2.xml"/><Relationship Id="rId6" Type="http://schemas.openxmlformats.org/officeDocument/2006/relationships/image" Target="../media/image131.wmf"/><Relationship Id="rId11" Type="http://schemas.openxmlformats.org/officeDocument/2006/relationships/oleObject" Target="../embeddings/oleObject133.bin"/><Relationship Id="rId5" Type="http://schemas.openxmlformats.org/officeDocument/2006/relationships/oleObject" Target="../embeddings/oleObject130.bin"/><Relationship Id="rId15" Type="http://schemas.openxmlformats.org/officeDocument/2006/relationships/oleObject" Target="../embeddings/oleObject135.bin"/><Relationship Id="rId10" Type="http://schemas.openxmlformats.org/officeDocument/2006/relationships/image" Target="../media/image132.wmf"/><Relationship Id="rId4" Type="http://schemas.openxmlformats.org/officeDocument/2006/relationships/image" Target="../media/image130.wmf"/><Relationship Id="rId9" Type="http://schemas.openxmlformats.org/officeDocument/2006/relationships/oleObject" Target="../embeddings/oleObject132.bin"/><Relationship Id="rId14" Type="http://schemas.openxmlformats.org/officeDocument/2006/relationships/image" Target="../media/image134.wmf"/></Relationships>
</file>

<file path=ppt/slides/_rels/slide18.xml.rels><?xml version="1.0" encoding="UTF-8" standalone="yes"?>
<Relationships xmlns="http://schemas.openxmlformats.org/package/2006/relationships"><Relationship Id="rId8" Type="http://schemas.openxmlformats.org/officeDocument/2006/relationships/image" Target="../media/image139.wmf"/><Relationship Id="rId3" Type="http://schemas.openxmlformats.org/officeDocument/2006/relationships/oleObject" Target="../embeddings/oleObject137.bin"/><Relationship Id="rId7" Type="http://schemas.openxmlformats.org/officeDocument/2006/relationships/oleObject" Target="../embeddings/oleObject139.bin"/><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8.wmf"/><Relationship Id="rId5" Type="http://schemas.openxmlformats.org/officeDocument/2006/relationships/oleObject" Target="../embeddings/oleObject138.bin"/><Relationship Id="rId10" Type="http://schemas.openxmlformats.org/officeDocument/2006/relationships/image" Target="../media/image140.wmf"/><Relationship Id="rId4" Type="http://schemas.openxmlformats.org/officeDocument/2006/relationships/image" Target="../media/image137.wmf"/><Relationship Id="rId9" Type="http://schemas.openxmlformats.org/officeDocument/2006/relationships/oleObject" Target="../embeddings/oleObject140.bin"/></Relationships>
</file>

<file path=ppt/slides/_rels/slide19.xml.rels><?xml version="1.0" encoding="UTF-8" standalone="yes"?>
<Relationships xmlns="http://schemas.openxmlformats.org/package/2006/relationships"><Relationship Id="rId8" Type="http://schemas.openxmlformats.org/officeDocument/2006/relationships/image" Target="../media/image143.wmf"/><Relationship Id="rId13" Type="http://schemas.openxmlformats.org/officeDocument/2006/relationships/oleObject" Target="../embeddings/oleObject146.bin"/><Relationship Id="rId18" Type="http://schemas.openxmlformats.org/officeDocument/2006/relationships/image" Target="../media/image148.wmf"/><Relationship Id="rId3" Type="http://schemas.openxmlformats.org/officeDocument/2006/relationships/oleObject" Target="../embeddings/oleObject141.bin"/><Relationship Id="rId21" Type="http://schemas.openxmlformats.org/officeDocument/2006/relationships/oleObject" Target="../embeddings/oleObject150.bin"/><Relationship Id="rId7" Type="http://schemas.openxmlformats.org/officeDocument/2006/relationships/oleObject" Target="../embeddings/oleObject143.bin"/><Relationship Id="rId12" Type="http://schemas.openxmlformats.org/officeDocument/2006/relationships/image" Target="../media/image145.wmf"/><Relationship Id="rId17" Type="http://schemas.openxmlformats.org/officeDocument/2006/relationships/oleObject" Target="../embeddings/oleObject148.bin"/><Relationship Id="rId2" Type="http://schemas.openxmlformats.org/officeDocument/2006/relationships/notesSlide" Target="../notesSlides/notesSlide19.xml"/><Relationship Id="rId16" Type="http://schemas.openxmlformats.org/officeDocument/2006/relationships/image" Target="../media/image147.wmf"/><Relationship Id="rId20" Type="http://schemas.openxmlformats.org/officeDocument/2006/relationships/image" Target="../media/image149.wmf"/><Relationship Id="rId1" Type="http://schemas.openxmlformats.org/officeDocument/2006/relationships/slideLayout" Target="../slideLayouts/slideLayout13.xml"/><Relationship Id="rId6" Type="http://schemas.openxmlformats.org/officeDocument/2006/relationships/image" Target="../media/image142.wmf"/><Relationship Id="rId11" Type="http://schemas.openxmlformats.org/officeDocument/2006/relationships/oleObject" Target="../embeddings/oleObject145.bin"/><Relationship Id="rId5" Type="http://schemas.openxmlformats.org/officeDocument/2006/relationships/oleObject" Target="../embeddings/oleObject142.bin"/><Relationship Id="rId15" Type="http://schemas.openxmlformats.org/officeDocument/2006/relationships/oleObject" Target="../embeddings/oleObject147.bin"/><Relationship Id="rId10" Type="http://schemas.openxmlformats.org/officeDocument/2006/relationships/image" Target="../media/image144.wmf"/><Relationship Id="rId19" Type="http://schemas.openxmlformats.org/officeDocument/2006/relationships/oleObject" Target="../embeddings/oleObject149.bin"/><Relationship Id="rId4" Type="http://schemas.openxmlformats.org/officeDocument/2006/relationships/image" Target="../media/image141.wmf"/><Relationship Id="rId9" Type="http://schemas.openxmlformats.org/officeDocument/2006/relationships/oleObject" Target="../embeddings/oleObject144.bin"/><Relationship Id="rId14" Type="http://schemas.openxmlformats.org/officeDocument/2006/relationships/image" Target="../media/image146.wmf"/><Relationship Id="rId22" Type="http://schemas.openxmlformats.org/officeDocument/2006/relationships/image" Target="../media/image150.wmf"/></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1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17" Type="http://schemas.openxmlformats.org/officeDocument/2006/relationships/oleObject" Target="../embeddings/oleObject8.bin"/><Relationship Id="rId2" Type="http://schemas.openxmlformats.org/officeDocument/2006/relationships/notesSlide" Target="../notesSlides/notesSlide2.xml"/><Relationship Id="rId16" Type="http://schemas.openxmlformats.org/officeDocument/2006/relationships/image" Target="../media/image8.wmf"/><Relationship Id="rId20" Type="http://schemas.openxmlformats.org/officeDocument/2006/relationships/image" Target="../media/image10.wmf"/><Relationship Id="rId1" Type="http://schemas.openxmlformats.org/officeDocument/2006/relationships/slideLayout" Target="../slideLayouts/slideLayout2.x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5.wmf"/><Relationship Id="rId19" Type="http://schemas.openxmlformats.org/officeDocument/2006/relationships/oleObject" Target="../embeddings/oleObject9.bin"/><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s>
</file>

<file path=ppt/slides/_rels/slide20.xml.rels><?xml version="1.0" encoding="UTF-8" standalone="yes"?>
<Relationships xmlns="http://schemas.openxmlformats.org/package/2006/relationships"><Relationship Id="rId3" Type="http://schemas.openxmlformats.org/officeDocument/2006/relationships/hyperlink" Target="http://www.bcmath.c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3.wmf"/><Relationship Id="rId13" Type="http://schemas.openxmlformats.org/officeDocument/2006/relationships/image" Target="../media/image155.wmf"/><Relationship Id="rId18" Type="http://schemas.openxmlformats.org/officeDocument/2006/relationships/oleObject" Target="../embeddings/oleObject159.bin"/><Relationship Id="rId26" Type="http://schemas.openxmlformats.org/officeDocument/2006/relationships/oleObject" Target="../embeddings/oleObject163.bin"/><Relationship Id="rId39" Type="http://schemas.openxmlformats.org/officeDocument/2006/relationships/image" Target="../media/image168.wmf"/><Relationship Id="rId3" Type="http://schemas.openxmlformats.org/officeDocument/2006/relationships/oleObject" Target="../embeddings/oleObject151.bin"/><Relationship Id="rId21" Type="http://schemas.openxmlformats.org/officeDocument/2006/relationships/image" Target="../media/image159.wmf"/><Relationship Id="rId34" Type="http://schemas.openxmlformats.org/officeDocument/2006/relationships/oleObject" Target="../embeddings/oleObject167.bin"/><Relationship Id="rId42" Type="http://schemas.openxmlformats.org/officeDocument/2006/relationships/hyperlink" Target="http://www.bcmath.ca/" TargetMode="External"/><Relationship Id="rId7" Type="http://schemas.openxmlformats.org/officeDocument/2006/relationships/oleObject" Target="../embeddings/oleObject153.bin"/><Relationship Id="rId12" Type="http://schemas.openxmlformats.org/officeDocument/2006/relationships/oleObject" Target="../embeddings/oleObject156.bin"/><Relationship Id="rId17" Type="http://schemas.openxmlformats.org/officeDocument/2006/relationships/image" Target="../media/image157.wmf"/><Relationship Id="rId25" Type="http://schemas.openxmlformats.org/officeDocument/2006/relationships/image" Target="../media/image161.wmf"/><Relationship Id="rId33" Type="http://schemas.openxmlformats.org/officeDocument/2006/relationships/image" Target="../media/image165.wmf"/><Relationship Id="rId38" Type="http://schemas.openxmlformats.org/officeDocument/2006/relationships/oleObject" Target="../embeddings/oleObject169.bin"/><Relationship Id="rId2" Type="http://schemas.openxmlformats.org/officeDocument/2006/relationships/notesSlide" Target="../notesSlides/notesSlide21.xml"/><Relationship Id="rId16" Type="http://schemas.openxmlformats.org/officeDocument/2006/relationships/oleObject" Target="../embeddings/oleObject158.bin"/><Relationship Id="rId20" Type="http://schemas.openxmlformats.org/officeDocument/2006/relationships/oleObject" Target="../embeddings/oleObject160.bin"/><Relationship Id="rId29" Type="http://schemas.openxmlformats.org/officeDocument/2006/relationships/image" Target="../media/image163.wmf"/><Relationship Id="rId41" Type="http://schemas.openxmlformats.org/officeDocument/2006/relationships/image" Target="../media/image169.wmf"/><Relationship Id="rId1" Type="http://schemas.openxmlformats.org/officeDocument/2006/relationships/slideLayout" Target="../slideLayouts/slideLayout2.xml"/><Relationship Id="rId6" Type="http://schemas.openxmlformats.org/officeDocument/2006/relationships/image" Target="../media/image152.wmf"/><Relationship Id="rId11" Type="http://schemas.openxmlformats.org/officeDocument/2006/relationships/image" Target="../media/image154.wmf"/><Relationship Id="rId24" Type="http://schemas.openxmlformats.org/officeDocument/2006/relationships/oleObject" Target="../embeddings/oleObject162.bin"/><Relationship Id="rId32" Type="http://schemas.openxmlformats.org/officeDocument/2006/relationships/oleObject" Target="../embeddings/oleObject166.bin"/><Relationship Id="rId37" Type="http://schemas.openxmlformats.org/officeDocument/2006/relationships/image" Target="../media/image167.wmf"/><Relationship Id="rId40" Type="http://schemas.openxmlformats.org/officeDocument/2006/relationships/oleObject" Target="../embeddings/oleObject170.bin"/><Relationship Id="rId5" Type="http://schemas.openxmlformats.org/officeDocument/2006/relationships/oleObject" Target="../embeddings/oleObject152.bin"/><Relationship Id="rId15" Type="http://schemas.openxmlformats.org/officeDocument/2006/relationships/image" Target="../media/image156.wmf"/><Relationship Id="rId23" Type="http://schemas.openxmlformats.org/officeDocument/2006/relationships/image" Target="../media/image160.wmf"/><Relationship Id="rId28" Type="http://schemas.openxmlformats.org/officeDocument/2006/relationships/oleObject" Target="../embeddings/oleObject164.bin"/><Relationship Id="rId36" Type="http://schemas.openxmlformats.org/officeDocument/2006/relationships/oleObject" Target="../embeddings/oleObject168.bin"/><Relationship Id="rId10" Type="http://schemas.openxmlformats.org/officeDocument/2006/relationships/oleObject" Target="../embeddings/oleObject155.bin"/><Relationship Id="rId19" Type="http://schemas.openxmlformats.org/officeDocument/2006/relationships/image" Target="../media/image158.wmf"/><Relationship Id="rId31" Type="http://schemas.openxmlformats.org/officeDocument/2006/relationships/image" Target="../media/image164.wmf"/><Relationship Id="rId44" Type="http://schemas.openxmlformats.org/officeDocument/2006/relationships/image" Target="../media/image171.png"/><Relationship Id="rId4" Type="http://schemas.openxmlformats.org/officeDocument/2006/relationships/image" Target="../media/image151.wmf"/><Relationship Id="rId9" Type="http://schemas.openxmlformats.org/officeDocument/2006/relationships/oleObject" Target="../embeddings/oleObject154.bin"/><Relationship Id="rId14" Type="http://schemas.openxmlformats.org/officeDocument/2006/relationships/oleObject" Target="../embeddings/oleObject157.bin"/><Relationship Id="rId22" Type="http://schemas.openxmlformats.org/officeDocument/2006/relationships/oleObject" Target="../embeddings/oleObject161.bin"/><Relationship Id="rId27" Type="http://schemas.openxmlformats.org/officeDocument/2006/relationships/image" Target="../media/image162.wmf"/><Relationship Id="rId30" Type="http://schemas.openxmlformats.org/officeDocument/2006/relationships/oleObject" Target="../embeddings/oleObject165.bin"/><Relationship Id="rId35" Type="http://schemas.openxmlformats.org/officeDocument/2006/relationships/image" Target="../media/image166.wmf"/><Relationship Id="rId43" Type="http://schemas.openxmlformats.org/officeDocument/2006/relationships/image" Target="../media/image170.png"/></Relationships>
</file>

<file path=ppt/slides/_rels/slide22.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image" Target="../media/image172.png"/><Relationship Id="rId7" Type="http://schemas.openxmlformats.org/officeDocument/2006/relationships/image" Target="../media/image17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5.wmf"/><Relationship Id="rId3" Type="http://schemas.openxmlformats.org/officeDocument/2006/relationships/hyperlink" Target="http://www.bcmath.ca/" TargetMode="External"/><Relationship Id="rId7" Type="http://schemas.openxmlformats.org/officeDocument/2006/relationships/image" Target="../media/image12.wmf"/><Relationship Id="rId12" Type="http://schemas.openxmlformats.org/officeDocument/2006/relationships/oleObject" Target="../embeddings/oleObject14.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oleObject" Target="../embeddings/oleObject11.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3.wmf"/><Relationship Id="rId14" Type="http://schemas.openxmlformats.org/officeDocument/2006/relationships/oleObject" Target="../embeddings/oleObject15.bin"/></Relationships>
</file>

<file path=ppt/slides/_rels/slide5.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oleObject" Target="../embeddings/oleObject17.bin"/><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21.bin"/><Relationship Id="rId18" Type="http://schemas.openxmlformats.org/officeDocument/2006/relationships/image" Target="../media/image24.wmf"/><Relationship Id="rId26" Type="http://schemas.openxmlformats.org/officeDocument/2006/relationships/image" Target="../media/image28.wmf"/><Relationship Id="rId3" Type="http://schemas.openxmlformats.org/officeDocument/2006/relationships/oleObject" Target="../embeddings/oleObject16.bin"/><Relationship Id="rId21" Type="http://schemas.openxmlformats.org/officeDocument/2006/relationships/oleObject" Target="../embeddings/oleObject25.bin"/><Relationship Id="rId7" Type="http://schemas.openxmlformats.org/officeDocument/2006/relationships/oleObject" Target="../embeddings/oleObject17.bin"/><Relationship Id="rId12" Type="http://schemas.openxmlformats.org/officeDocument/2006/relationships/image" Target="../media/image21.wmf"/><Relationship Id="rId17" Type="http://schemas.openxmlformats.org/officeDocument/2006/relationships/oleObject" Target="../embeddings/oleObject23.bin"/><Relationship Id="rId25" Type="http://schemas.openxmlformats.org/officeDocument/2006/relationships/oleObject" Target="../embeddings/oleObject27.bin"/><Relationship Id="rId2" Type="http://schemas.openxmlformats.org/officeDocument/2006/relationships/notesSlide" Target="../notesSlides/notesSlide6.xml"/><Relationship Id="rId16" Type="http://schemas.openxmlformats.org/officeDocument/2006/relationships/image" Target="../media/image23.wmf"/><Relationship Id="rId20" Type="http://schemas.openxmlformats.org/officeDocument/2006/relationships/image" Target="../media/image25.wmf"/><Relationship Id="rId1" Type="http://schemas.openxmlformats.org/officeDocument/2006/relationships/slideLayout" Target="../slideLayouts/slideLayout2.xml"/><Relationship Id="rId6" Type="http://schemas.openxmlformats.org/officeDocument/2006/relationships/image" Target="../media/image19.wmf"/><Relationship Id="rId11" Type="http://schemas.openxmlformats.org/officeDocument/2006/relationships/oleObject" Target="../embeddings/oleObject20.bin"/><Relationship Id="rId24" Type="http://schemas.openxmlformats.org/officeDocument/2006/relationships/image" Target="../media/image27.wmf"/><Relationship Id="rId5" Type="http://schemas.openxmlformats.org/officeDocument/2006/relationships/oleObject" Target="../embeddings/oleObject18.bin"/><Relationship Id="rId15" Type="http://schemas.openxmlformats.org/officeDocument/2006/relationships/oleObject" Target="../embeddings/oleObject22.bin"/><Relationship Id="rId23" Type="http://schemas.openxmlformats.org/officeDocument/2006/relationships/oleObject" Target="../embeddings/oleObject26.bin"/><Relationship Id="rId28" Type="http://schemas.openxmlformats.org/officeDocument/2006/relationships/image" Target="../media/image29.wmf"/><Relationship Id="rId10" Type="http://schemas.openxmlformats.org/officeDocument/2006/relationships/image" Target="../media/image20.wmf"/><Relationship Id="rId19" Type="http://schemas.openxmlformats.org/officeDocument/2006/relationships/oleObject" Target="../embeddings/oleObject24.bin"/><Relationship Id="rId4" Type="http://schemas.openxmlformats.org/officeDocument/2006/relationships/image" Target="../media/image17.wmf"/><Relationship Id="rId9" Type="http://schemas.openxmlformats.org/officeDocument/2006/relationships/oleObject" Target="../embeddings/oleObject19.bin"/><Relationship Id="rId14" Type="http://schemas.openxmlformats.org/officeDocument/2006/relationships/image" Target="../media/image22.wmf"/><Relationship Id="rId22" Type="http://schemas.openxmlformats.org/officeDocument/2006/relationships/image" Target="../media/image26.wmf"/><Relationship Id="rId27" Type="http://schemas.openxmlformats.org/officeDocument/2006/relationships/oleObject" Target="../embeddings/oleObject28.bin"/></Relationships>
</file>

<file path=ppt/slides/_rels/slide7.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34.bin"/><Relationship Id="rId18" Type="http://schemas.openxmlformats.org/officeDocument/2006/relationships/oleObject" Target="../embeddings/oleObject37.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34.wmf"/><Relationship Id="rId17" Type="http://schemas.openxmlformats.org/officeDocument/2006/relationships/image" Target="../media/image36.wmf"/><Relationship Id="rId2" Type="http://schemas.openxmlformats.org/officeDocument/2006/relationships/notesSlide" Target="../notesSlides/notesSlide7.xml"/><Relationship Id="rId16"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image" Target="../media/image31.wmf"/><Relationship Id="rId11" Type="http://schemas.openxmlformats.org/officeDocument/2006/relationships/oleObject" Target="../embeddings/oleObject33.bin"/><Relationship Id="rId5" Type="http://schemas.openxmlformats.org/officeDocument/2006/relationships/oleObject" Target="../embeddings/oleObject30.bin"/><Relationship Id="rId15" Type="http://schemas.openxmlformats.org/officeDocument/2006/relationships/oleObject" Target="../embeddings/oleObject35.bin"/><Relationship Id="rId10" Type="http://schemas.openxmlformats.org/officeDocument/2006/relationships/image" Target="../media/image33.wmf"/><Relationship Id="rId19" Type="http://schemas.openxmlformats.org/officeDocument/2006/relationships/image" Target="../media/image37.wmf"/><Relationship Id="rId4" Type="http://schemas.openxmlformats.org/officeDocument/2006/relationships/image" Target="../media/image30.wmf"/><Relationship Id="rId9" Type="http://schemas.openxmlformats.org/officeDocument/2006/relationships/oleObject" Target="../embeddings/oleObject32.bin"/><Relationship Id="rId14" Type="http://schemas.openxmlformats.org/officeDocument/2006/relationships/image" Target="../media/image35.wmf"/></Relationships>
</file>

<file path=ppt/slides/_rels/slide8.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oleObject" Target="../embeddings/oleObject39.bin"/><Relationship Id="rId4" Type="http://schemas.openxmlformats.org/officeDocument/2006/relationships/image" Target="../media/image38.wmf"/></Relationships>
</file>

<file path=ppt/slides/_rels/slide9.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44.bin"/><Relationship Id="rId18" Type="http://schemas.openxmlformats.org/officeDocument/2006/relationships/image" Target="../media/image46.wmf"/><Relationship Id="rId26" Type="http://schemas.openxmlformats.org/officeDocument/2006/relationships/image" Target="../media/image50.wmf"/><Relationship Id="rId3" Type="http://schemas.openxmlformats.org/officeDocument/2006/relationships/oleObject" Target="../embeddings/oleObject38.bin"/><Relationship Id="rId21" Type="http://schemas.openxmlformats.org/officeDocument/2006/relationships/oleObject" Target="../embeddings/oleObject48.bin"/><Relationship Id="rId34" Type="http://schemas.openxmlformats.org/officeDocument/2006/relationships/image" Target="../media/image54.wmf"/><Relationship Id="rId7" Type="http://schemas.openxmlformats.org/officeDocument/2006/relationships/oleObject" Target="../embeddings/oleObject41.bin"/><Relationship Id="rId12" Type="http://schemas.openxmlformats.org/officeDocument/2006/relationships/image" Target="../media/image43.wmf"/><Relationship Id="rId17" Type="http://schemas.openxmlformats.org/officeDocument/2006/relationships/oleObject" Target="../embeddings/oleObject46.bin"/><Relationship Id="rId25" Type="http://schemas.openxmlformats.org/officeDocument/2006/relationships/oleObject" Target="../embeddings/oleObject50.bin"/><Relationship Id="rId33" Type="http://schemas.openxmlformats.org/officeDocument/2006/relationships/oleObject" Target="../embeddings/oleObject54.bin"/><Relationship Id="rId2" Type="http://schemas.openxmlformats.org/officeDocument/2006/relationships/notesSlide" Target="../notesSlides/notesSlide9.xml"/><Relationship Id="rId16" Type="http://schemas.openxmlformats.org/officeDocument/2006/relationships/image" Target="../media/image45.wmf"/><Relationship Id="rId20" Type="http://schemas.openxmlformats.org/officeDocument/2006/relationships/image" Target="../media/image47.wmf"/><Relationship Id="rId29"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image" Target="../media/image40.wmf"/><Relationship Id="rId11" Type="http://schemas.openxmlformats.org/officeDocument/2006/relationships/oleObject" Target="../embeddings/oleObject43.bin"/><Relationship Id="rId24" Type="http://schemas.openxmlformats.org/officeDocument/2006/relationships/image" Target="../media/image49.wmf"/><Relationship Id="rId32" Type="http://schemas.openxmlformats.org/officeDocument/2006/relationships/image" Target="../media/image53.wmf"/><Relationship Id="rId5" Type="http://schemas.openxmlformats.org/officeDocument/2006/relationships/oleObject" Target="../embeddings/oleObject40.bin"/><Relationship Id="rId15" Type="http://schemas.openxmlformats.org/officeDocument/2006/relationships/oleObject" Target="../embeddings/oleObject45.bin"/><Relationship Id="rId23" Type="http://schemas.openxmlformats.org/officeDocument/2006/relationships/oleObject" Target="../embeddings/oleObject49.bin"/><Relationship Id="rId28" Type="http://schemas.openxmlformats.org/officeDocument/2006/relationships/image" Target="../media/image51.wmf"/><Relationship Id="rId10" Type="http://schemas.openxmlformats.org/officeDocument/2006/relationships/image" Target="../media/image42.wmf"/><Relationship Id="rId19" Type="http://schemas.openxmlformats.org/officeDocument/2006/relationships/oleObject" Target="../embeddings/oleObject47.bin"/><Relationship Id="rId31" Type="http://schemas.openxmlformats.org/officeDocument/2006/relationships/oleObject" Target="../embeddings/oleObject53.bin"/><Relationship Id="rId4" Type="http://schemas.openxmlformats.org/officeDocument/2006/relationships/image" Target="../media/image38.wmf"/><Relationship Id="rId9" Type="http://schemas.openxmlformats.org/officeDocument/2006/relationships/oleObject" Target="../embeddings/oleObject42.bin"/><Relationship Id="rId14" Type="http://schemas.openxmlformats.org/officeDocument/2006/relationships/image" Target="../media/image44.wmf"/><Relationship Id="rId22" Type="http://schemas.openxmlformats.org/officeDocument/2006/relationships/image" Target="../media/image48.wmf"/><Relationship Id="rId27" Type="http://schemas.openxmlformats.org/officeDocument/2006/relationships/oleObject" Target="../embeddings/oleObject51.bin"/><Relationship Id="rId30" Type="http://schemas.openxmlformats.org/officeDocument/2006/relationships/image" Target="../media/image5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5736" y="2491929"/>
            <a:ext cx="6172200" cy="1894362"/>
          </a:xfrm>
        </p:spPr>
        <p:txBody>
          <a:bodyPr>
            <a:normAutofit fontScale="90000"/>
          </a:bodyPr>
          <a:lstStyle/>
          <a:p>
            <a:r>
              <a:rPr lang="en-CA" dirty="0"/>
              <a:t>Section 2.3 </a:t>
            </a:r>
            <a:br>
              <a:rPr lang="en-CA" dirty="0"/>
            </a:br>
            <a:r>
              <a:rPr lang="en-CA" dirty="0"/>
              <a:t>Problem Solving Involving </a:t>
            </a:r>
            <a:br>
              <a:rPr lang="en-CA" dirty="0"/>
            </a:br>
            <a:r>
              <a:rPr lang="en-CA" dirty="0"/>
              <a:t>Max and Min</a:t>
            </a:r>
            <a:br>
              <a:rPr lang="en-CA" dirty="0"/>
            </a:br>
            <a:endParaRPr lang="en-CA" dirty="0"/>
          </a:p>
        </p:txBody>
      </p:sp>
      <p:sp>
        <p:nvSpPr>
          <p:cNvPr id="3" name="Subtitle 2"/>
          <p:cNvSpPr>
            <a:spLocks noGrp="1"/>
          </p:cNvSpPr>
          <p:nvPr>
            <p:ph type="subTitle" idx="1"/>
          </p:nvPr>
        </p:nvSpPr>
        <p:spPr/>
        <p:txBody>
          <a:bodyPr>
            <a:normAutofit/>
          </a:bodyPr>
          <a:lstStyle/>
          <a:p>
            <a:r>
              <a:rPr lang="en-CA" dirty="0"/>
              <a:t>i) Revenue problems</a:t>
            </a:r>
          </a:p>
          <a:p>
            <a:r>
              <a:rPr lang="en-CA" dirty="0"/>
              <a:t>ii) Maximum area</a:t>
            </a:r>
          </a:p>
          <a:p>
            <a:r>
              <a:rPr lang="en-CA" dirty="0"/>
              <a:t>iii) Minimum for sums of two squares</a:t>
            </a:r>
          </a:p>
        </p:txBody>
      </p:sp>
      <p:sp>
        <p:nvSpPr>
          <p:cNvPr id="5"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3"/>
              </a:rPr>
              <a:t>www.BCMath.ca</a:t>
            </a:r>
            <a:r>
              <a:rPr lang="en-US" sz="1000" dirty="0"/>
              <a:t> </a:t>
            </a:r>
          </a:p>
        </p:txBody>
      </p:sp>
    </p:spTree>
    <p:extLst>
      <p:ext uri="{BB962C8B-B14F-4D97-AF65-F5344CB8AC3E}">
        <p14:creationId xmlns:p14="http://schemas.microsoft.com/office/powerpoint/2010/main" val="1544816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180205-3995-4A0E-839F-6B5D62171EB1}"/>
              </a:ext>
            </a:extLst>
          </p:cNvPr>
          <p:cNvSpPr>
            <a:spLocks noGrp="1"/>
          </p:cNvSpPr>
          <p:nvPr>
            <p:ph sz="quarter" idx="1"/>
          </p:nvPr>
        </p:nvSpPr>
        <p:spPr>
          <a:xfrm>
            <a:off x="228600" y="152400"/>
            <a:ext cx="8458200" cy="1143000"/>
          </a:xfrm>
        </p:spPr>
        <p:txBody>
          <a:bodyPr/>
          <a:lstStyle/>
          <a:p>
            <a:pPr marL="0" indent="0">
              <a:buNone/>
            </a:pPr>
            <a:r>
              <a:rPr lang="en-CA" dirty="0"/>
              <a:t>d) Suppose the sum of their squares is not 60.  What is the smallest possible value for the sum of their squares?</a:t>
            </a:r>
          </a:p>
          <a:p>
            <a:endParaRPr lang="en-CA" dirty="0"/>
          </a:p>
        </p:txBody>
      </p:sp>
      <p:graphicFrame>
        <p:nvGraphicFramePr>
          <p:cNvPr id="4" name="Object 12">
            <a:extLst>
              <a:ext uri="{FF2B5EF4-FFF2-40B4-BE49-F238E27FC236}">
                <a16:creationId xmlns:a16="http://schemas.microsoft.com/office/drawing/2014/main" id="{2EF34DDE-9BB1-4864-B0E6-57202C8570AD}"/>
              </a:ext>
            </a:extLst>
          </p:cNvPr>
          <p:cNvGraphicFramePr>
            <a:graphicFrameLocks noChangeAspect="1"/>
          </p:cNvGraphicFramePr>
          <p:nvPr/>
        </p:nvGraphicFramePr>
        <p:xfrm>
          <a:off x="381000" y="1066800"/>
          <a:ext cx="3049587" cy="577850"/>
        </p:xfrm>
        <a:graphic>
          <a:graphicData uri="http://schemas.openxmlformats.org/presentationml/2006/ole">
            <mc:AlternateContent xmlns:mc="http://schemas.openxmlformats.org/markup-compatibility/2006">
              <mc:Choice xmlns:v="urn:schemas-microsoft-com:vml" Requires="v">
                <p:oleObj name="Equation" r:id="rId3" imgW="2616120" imgH="495000" progId="Equation.DSMT4">
                  <p:embed/>
                </p:oleObj>
              </mc:Choice>
              <mc:Fallback>
                <p:oleObj name="Equation" r:id="rId3" imgW="2616120" imgH="495000" progId="Equation.DSMT4">
                  <p:embed/>
                  <p:pic>
                    <p:nvPicPr>
                      <p:cNvPr id="4" name="Object 12">
                        <a:extLst>
                          <a:ext uri="{FF2B5EF4-FFF2-40B4-BE49-F238E27FC236}">
                            <a16:creationId xmlns:a16="http://schemas.microsoft.com/office/drawing/2014/main" id="{2EF34DDE-9BB1-4864-B0E6-57202C8570AD}"/>
                          </a:ext>
                        </a:extLst>
                      </p:cNvPr>
                      <p:cNvPicPr>
                        <a:picLocks noChangeAspect="1" noChangeArrowheads="1"/>
                      </p:cNvPicPr>
                      <p:nvPr/>
                    </p:nvPicPr>
                    <p:blipFill>
                      <a:blip r:embed="rId4"/>
                      <a:srcRect/>
                      <a:stretch>
                        <a:fillRect/>
                      </a:stretch>
                    </p:blipFill>
                    <p:spPr bwMode="auto">
                      <a:xfrm>
                        <a:off x="381000" y="1066800"/>
                        <a:ext cx="3049587"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9">
            <a:extLst>
              <a:ext uri="{FF2B5EF4-FFF2-40B4-BE49-F238E27FC236}">
                <a16:creationId xmlns:a16="http://schemas.microsoft.com/office/drawing/2014/main" id="{607D036B-BC51-4834-9970-ACB1999D372A}"/>
              </a:ext>
            </a:extLst>
          </p:cNvPr>
          <p:cNvSpPr txBox="1">
            <a:spLocks noChangeArrowheads="1"/>
          </p:cNvSpPr>
          <p:nvPr/>
        </p:nvSpPr>
        <p:spPr bwMode="auto">
          <a:xfrm>
            <a:off x="3810000" y="1066800"/>
            <a:ext cx="4953000" cy="769441"/>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FF3300"/>
                </a:solidFill>
              </a:rPr>
              <a:t>Since we are looking for the smallest possible sum, find the vertex then</a:t>
            </a:r>
          </a:p>
        </p:txBody>
      </p:sp>
      <p:graphicFrame>
        <p:nvGraphicFramePr>
          <p:cNvPr id="6" name="Object 12">
            <a:extLst>
              <a:ext uri="{FF2B5EF4-FFF2-40B4-BE49-F238E27FC236}">
                <a16:creationId xmlns:a16="http://schemas.microsoft.com/office/drawing/2014/main" id="{6E08D28F-120D-43AD-B214-CB2C8642D17A}"/>
              </a:ext>
            </a:extLst>
          </p:cNvPr>
          <p:cNvGraphicFramePr>
            <a:graphicFrameLocks noChangeAspect="1"/>
          </p:cNvGraphicFramePr>
          <p:nvPr/>
        </p:nvGraphicFramePr>
        <p:xfrm>
          <a:off x="381000" y="1752600"/>
          <a:ext cx="3849688" cy="400050"/>
        </p:xfrm>
        <a:graphic>
          <a:graphicData uri="http://schemas.openxmlformats.org/presentationml/2006/ole">
            <mc:AlternateContent xmlns:mc="http://schemas.openxmlformats.org/markup-compatibility/2006">
              <mc:Choice xmlns:v="urn:schemas-microsoft-com:vml" Requires="v">
                <p:oleObj name="Equation" r:id="rId5" imgW="3301920" imgH="342720" progId="Equation.DSMT4">
                  <p:embed/>
                </p:oleObj>
              </mc:Choice>
              <mc:Fallback>
                <p:oleObj name="Equation" r:id="rId5" imgW="3301920" imgH="342720" progId="Equation.DSMT4">
                  <p:embed/>
                  <p:pic>
                    <p:nvPicPr>
                      <p:cNvPr id="6" name="Object 12">
                        <a:extLst>
                          <a:ext uri="{FF2B5EF4-FFF2-40B4-BE49-F238E27FC236}">
                            <a16:creationId xmlns:a16="http://schemas.microsoft.com/office/drawing/2014/main" id="{6E08D28F-120D-43AD-B214-CB2C8642D17A}"/>
                          </a:ext>
                        </a:extLst>
                      </p:cNvPr>
                      <p:cNvPicPr>
                        <a:picLocks noChangeAspect="1" noChangeArrowheads="1"/>
                      </p:cNvPicPr>
                      <p:nvPr/>
                    </p:nvPicPr>
                    <p:blipFill>
                      <a:blip r:embed="rId6"/>
                      <a:srcRect/>
                      <a:stretch>
                        <a:fillRect/>
                      </a:stretch>
                    </p:blipFill>
                    <p:spPr bwMode="auto">
                      <a:xfrm>
                        <a:off x="381000" y="1752600"/>
                        <a:ext cx="3849688"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2">
            <a:extLst>
              <a:ext uri="{FF2B5EF4-FFF2-40B4-BE49-F238E27FC236}">
                <a16:creationId xmlns:a16="http://schemas.microsoft.com/office/drawing/2014/main" id="{6EF0AC96-72E6-4922-9F27-2CDD01BA96F0}"/>
              </a:ext>
            </a:extLst>
          </p:cNvPr>
          <p:cNvGraphicFramePr>
            <a:graphicFrameLocks noChangeAspect="1"/>
          </p:cNvGraphicFramePr>
          <p:nvPr/>
        </p:nvGraphicFramePr>
        <p:xfrm>
          <a:off x="1219200" y="2286000"/>
          <a:ext cx="2517775" cy="400050"/>
        </p:xfrm>
        <a:graphic>
          <a:graphicData uri="http://schemas.openxmlformats.org/presentationml/2006/ole">
            <mc:AlternateContent xmlns:mc="http://schemas.openxmlformats.org/markup-compatibility/2006">
              <mc:Choice xmlns:v="urn:schemas-microsoft-com:vml" Requires="v">
                <p:oleObj name="Equation" r:id="rId7" imgW="2158920" imgH="342720" progId="Equation.DSMT4">
                  <p:embed/>
                </p:oleObj>
              </mc:Choice>
              <mc:Fallback>
                <p:oleObj name="Equation" r:id="rId7" imgW="2158920" imgH="342720" progId="Equation.DSMT4">
                  <p:embed/>
                  <p:pic>
                    <p:nvPicPr>
                      <p:cNvPr id="7" name="Object 12">
                        <a:extLst>
                          <a:ext uri="{FF2B5EF4-FFF2-40B4-BE49-F238E27FC236}">
                            <a16:creationId xmlns:a16="http://schemas.microsoft.com/office/drawing/2014/main" id="{6EF0AC96-72E6-4922-9F27-2CDD01BA96F0}"/>
                          </a:ext>
                        </a:extLst>
                      </p:cNvPr>
                      <p:cNvPicPr>
                        <a:picLocks noChangeAspect="1" noChangeArrowheads="1"/>
                      </p:cNvPicPr>
                      <p:nvPr/>
                    </p:nvPicPr>
                    <p:blipFill>
                      <a:blip r:embed="rId8"/>
                      <a:srcRect/>
                      <a:stretch>
                        <a:fillRect/>
                      </a:stretch>
                    </p:blipFill>
                    <p:spPr bwMode="auto">
                      <a:xfrm>
                        <a:off x="1219200" y="2286000"/>
                        <a:ext cx="2517775"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2">
            <a:extLst>
              <a:ext uri="{FF2B5EF4-FFF2-40B4-BE49-F238E27FC236}">
                <a16:creationId xmlns:a16="http://schemas.microsoft.com/office/drawing/2014/main" id="{0F58543D-DB15-4FA9-9584-06E0102711C9}"/>
              </a:ext>
            </a:extLst>
          </p:cNvPr>
          <p:cNvGraphicFramePr>
            <a:graphicFrameLocks noChangeAspect="1"/>
          </p:cNvGraphicFramePr>
          <p:nvPr/>
        </p:nvGraphicFramePr>
        <p:xfrm>
          <a:off x="381000" y="2895600"/>
          <a:ext cx="769938" cy="327025"/>
        </p:xfrm>
        <a:graphic>
          <a:graphicData uri="http://schemas.openxmlformats.org/presentationml/2006/ole">
            <mc:AlternateContent xmlns:mc="http://schemas.openxmlformats.org/markup-compatibility/2006">
              <mc:Choice xmlns:v="urn:schemas-microsoft-com:vml" Requires="v">
                <p:oleObj name="Equation" r:id="rId9" imgW="660240" imgH="279360" progId="Equation.DSMT4">
                  <p:embed/>
                </p:oleObj>
              </mc:Choice>
              <mc:Fallback>
                <p:oleObj name="Equation" r:id="rId9" imgW="660240" imgH="279360" progId="Equation.DSMT4">
                  <p:embed/>
                  <p:pic>
                    <p:nvPicPr>
                      <p:cNvPr id="8" name="Object 12">
                        <a:extLst>
                          <a:ext uri="{FF2B5EF4-FFF2-40B4-BE49-F238E27FC236}">
                            <a16:creationId xmlns:a16="http://schemas.microsoft.com/office/drawing/2014/main" id="{0F58543D-DB15-4FA9-9584-06E0102711C9}"/>
                          </a:ext>
                        </a:extLst>
                      </p:cNvPr>
                      <p:cNvPicPr>
                        <a:picLocks noChangeAspect="1" noChangeArrowheads="1"/>
                      </p:cNvPicPr>
                      <p:nvPr/>
                    </p:nvPicPr>
                    <p:blipFill>
                      <a:blip r:embed="rId10"/>
                      <a:srcRect/>
                      <a:stretch>
                        <a:fillRect/>
                      </a:stretch>
                    </p:blipFill>
                    <p:spPr bwMode="auto">
                      <a:xfrm>
                        <a:off x="381000" y="2895600"/>
                        <a:ext cx="769938" cy="32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2">
            <a:extLst>
              <a:ext uri="{FF2B5EF4-FFF2-40B4-BE49-F238E27FC236}">
                <a16:creationId xmlns:a16="http://schemas.microsoft.com/office/drawing/2014/main" id="{84FF1CD4-8EEB-4B7C-9945-5F64CC2D1E63}"/>
              </a:ext>
            </a:extLst>
          </p:cNvPr>
          <p:cNvGraphicFramePr>
            <a:graphicFrameLocks noChangeAspect="1"/>
          </p:cNvGraphicFramePr>
          <p:nvPr/>
        </p:nvGraphicFramePr>
        <p:xfrm>
          <a:off x="1747838" y="2895600"/>
          <a:ext cx="931862" cy="327025"/>
        </p:xfrm>
        <a:graphic>
          <a:graphicData uri="http://schemas.openxmlformats.org/presentationml/2006/ole">
            <mc:AlternateContent xmlns:mc="http://schemas.openxmlformats.org/markup-compatibility/2006">
              <mc:Choice xmlns:v="urn:schemas-microsoft-com:vml" Requires="v">
                <p:oleObj name="Equation" r:id="rId11" imgW="799920" imgH="279360" progId="Equation.DSMT4">
                  <p:embed/>
                </p:oleObj>
              </mc:Choice>
              <mc:Fallback>
                <p:oleObj name="Equation" r:id="rId11" imgW="799920" imgH="279360" progId="Equation.DSMT4">
                  <p:embed/>
                  <p:pic>
                    <p:nvPicPr>
                      <p:cNvPr id="9" name="Object 12">
                        <a:extLst>
                          <a:ext uri="{FF2B5EF4-FFF2-40B4-BE49-F238E27FC236}">
                            <a16:creationId xmlns:a16="http://schemas.microsoft.com/office/drawing/2014/main" id="{84FF1CD4-8EEB-4B7C-9945-5F64CC2D1E63}"/>
                          </a:ext>
                        </a:extLst>
                      </p:cNvPr>
                      <p:cNvPicPr>
                        <a:picLocks noChangeAspect="1" noChangeArrowheads="1"/>
                      </p:cNvPicPr>
                      <p:nvPr/>
                    </p:nvPicPr>
                    <p:blipFill>
                      <a:blip r:embed="rId12"/>
                      <a:srcRect/>
                      <a:stretch>
                        <a:fillRect/>
                      </a:stretch>
                    </p:blipFill>
                    <p:spPr bwMode="auto">
                      <a:xfrm>
                        <a:off x="1747838" y="2895600"/>
                        <a:ext cx="931862" cy="32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4">
            <a:extLst>
              <a:ext uri="{FF2B5EF4-FFF2-40B4-BE49-F238E27FC236}">
                <a16:creationId xmlns:a16="http://schemas.microsoft.com/office/drawing/2014/main" id="{A9A7446E-D56B-4F6D-B1BA-F8B44DE60A0C}"/>
              </a:ext>
            </a:extLst>
          </p:cNvPr>
          <p:cNvGraphicFramePr>
            <a:graphicFrameLocks noChangeAspect="1"/>
          </p:cNvGraphicFramePr>
          <p:nvPr/>
        </p:nvGraphicFramePr>
        <p:xfrm>
          <a:off x="304800" y="3581400"/>
          <a:ext cx="2057400" cy="838200"/>
        </p:xfrm>
        <a:graphic>
          <a:graphicData uri="http://schemas.openxmlformats.org/presentationml/2006/ole">
            <mc:AlternateContent xmlns:mc="http://schemas.openxmlformats.org/markup-compatibility/2006">
              <mc:Choice xmlns:v="urn:schemas-microsoft-com:vml" Requires="v">
                <p:oleObj name="Equation" r:id="rId13" imgW="2057400" imgH="838080" progId="Equation.DSMT4">
                  <p:embed/>
                </p:oleObj>
              </mc:Choice>
              <mc:Fallback>
                <p:oleObj name="Equation" r:id="rId13" imgW="2057400" imgH="838080" progId="Equation.DSMT4">
                  <p:embed/>
                  <p:pic>
                    <p:nvPicPr>
                      <p:cNvPr id="13" name="Object 14">
                        <a:extLst>
                          <a:ext uri="{FF2B5EF4-FFF2-40B4-BE49-F238E27FC236}">
                            <a16:creationId xmlns:a16="http://schemas.microsoft.com/office/drawing/2014/main" id="{A9A7446E-D56B-4F6D-B1BA-F8B44DE60A0C}"/>
                          </a:ext>
                        </a:extLst>
                      </p:cNvPr>
                      <p:cNvPicPr>
                        <a:picLocks noChangeAspect="1" noChangeArrowheads="1"/>
                      </p:cNvPicPr>
                      <p:nvPr/>
                    </p:nvPicPr>
                    <p:blipFill>
                      <a:blip r:embed="rId14"/>
                      <a:srcRect/>
                      <a:stretch>
                        <a:fillRect/>
                      </a:stretch>
                    </p:blipFill>
                    <p:spPr bwMode="auto">
                      <a:xfrm>
                        <a:off x="304800" y="3581400"/>
                        <a:ext cx="2057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4">
            <a:extLst>
              <a:ext uri="{FF2B5EF4-FFF2-40B4-BE49-F238E27FC236}">
                <a16:creationId xmlns:a16="http://schemas.microsoft.com/office/drawing/2014/main" id="{8ABA869E-0027-4806-A274-B44561C91CB9}"/>
              </a:ext>
            </a:extLst>
          </p:cNvPr>
          <p:cNvGraphicFramePr>
            <a:graphicFrameLocks noChangeAspect="1"/>
          </p:cNvGraphicFramePr>
          <p:nvPr/>
        </p:nvGraphicFramePr>
        <p:xfrm>
          <a:off x="1066800" y="4530725"/>
          <a:ext cx="812800" cy="279400"/>
        </p:xfrm>
        <a:graphic>
          <a:graphicData uri="http://schemas.openxmlformats.org/presentationml/2006/ole">
            <mc:AlternateContent xmlns:mc="http://schemas.openxmlformats.org/markup-compatibility/2006">
              <mc:Choice xmlns:v="urn:schemas-microsoft-com:vml" Requires="v">
                <p:oleObj name="Equation" r:id="rId15" imgW="812520" imgH="279360" progId="Equation.DSMT4">
                  <p:embed/>
                </p:oleObj>
              </mc:Choice>
              <mc:Fallback>
                <p:oleObj name="Equation" r:id="rId15" imgW="812520" imgH="279360" progId="Equation.DSMT4">
                  <p:embed/>
                  <p:pic>
                    <p:nvPicPr>
                      <p:cNvPr id="14" name="Object 14">
                        <a:extLst>
                          <a:ext uri="{FF2B5EF4-FFF2-40B4-BE49-F238E27FC236}">
                            <a16:creationId xmlns:a16="http://schemas.microsoft.com/office/drawing/2014/main" id="{8ABA869E-0027-4806-A274-B44561C91CB9}"/>
                          </a:ext>
                        </a:extLst>
                      </p:cNvPr>
                      <p:cNvPicPr>
                        <a:picLocks noChangeAspect="1" noChangeArrowheads="1"/>
                      </p:cNvPicPr>
                      <p:nvPr/>
                    </p:nvPicPr>
                    <p:blipFill>
                      <a:blip r:embed="rId16"/>
                      <a:srcRect/>
                      <a:stretch>
                        <a:fillRect/>
                      </a:stretch>
                    </p:blipFill>
                    <p:spPr bwMode="auto">
                      <a:xfrm>
                        <a:off x="1066800" y="4530725"/>
                        <a:ext cx="812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9">
            <a:extLst>
              <a:ext uri="{FF2B5EF4-FFF2-40B4-BE49-F238E27FC236}">
                <a16:creationId xmlns:a16="http://schemas.microsoft.com/office/drawing/2014/main" id="{871BF793-DE4D-4B1A-A628-6068D79059B0}"/>
              </a:ext>
            </a:extLst>
          </p:cNvPr>
          <p:cNvSpPr txBox="1">
            <a:spLocks noChangeArrowheads="1"/>
          </p:cNvSpPr>
          <p:nvPr/>
        </p:nvSpPr>
        <p:spPr bwMode="auto">
          <a:xfrm>
            <a:off x="152400" y="4911804"/>
            <a:ext cx="3276600" cy="1107996"/>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FF3300"/>
                </a:solidFill>
              </a:rPr>
              <a:t>The minimum sum will occur if one of the values is -5</a:t>
            </a:r>
          </a:p>
        </p:txBody>
      </p:sp>
      <p:graphicFrame>
        <p:nvGraphicFramePr>
          <p:cNvPr id="16" name="Object 12">
            <a:extLst>
              <a:ext uri="{FF2B5EF4-FFF2-40B4-BE49-F238E27FC236}">
                <a16:creationId xmlns:a16="http://schemas.microsoft.com/office/drawing/2014/main" id="{060EFA8D-BA04-42A0-AE2E-8B2D28E000C2}"/>
              </a:ext>
            </a:extLst>
          </p:cNvPr>
          <p:cNvGraphicFramePr>
            <a:graphicFrameLocks noChangeAspect="1"/>
          </p:cNvGraphicFramePr>
          <p:nvPr/>
        </p:nvGraphicFramePr>
        <p:xfrm>
          <a:off x="4805363" y="2514600"/>
          <a:ext cx="2814637" cy="400050"/>
        </p:xfrm>
        <a:graphic>
          <a:graphicData uri="http://schemas.openxmlformats.org/presentationml/2006/ole">
            <mc:AlternateContent xmlns:mc="http://schemas.openxmlformats.org/markup-compatibility/2006">
              <mc:Choice xmlns:v="urn:schemas-microsoft-com:vml" Requires="v">
                <p:oleObj name="Equation" r:id="rId17" imgW="2412720" imgH="342720" progId="Equation.DSMT4">
                  <p:embed/>
                </p:oleObj>
              </mc:Choice>
              <mc:Fallback>
                <p:oleObj name="Equation" r:id="rId17" imgW="2412720" imgH="342720" progId="Equation.DSMT4">
                  <p:embed/>
                  <p:pic>
                    <p:nvPicPr>
                      <p:cNvPr id="16" name="Object 12">
                        <a:extLst>
                          <a:ext uri="{FF2B5EF4-FFF2-40B4-BE49-F238E27FC236}">
                            <a16:creationId xmlns:a16="http://schemas.microsoft.com/office/drawing/2014/main" id="{060EFA8D-BA04-42A0-AE2E-8B2D28E000C2}"/>
                          </a:ext>
                        </a:extLst>
                      </p:cNvPr>
                      <p:cNvPicPr>
                        <a:picLocks noChangeAspect="1" noChangeArrowheads="1"/>
                      </p:cNvPicPr>
                      <p:nvPr/>
                    </p:nvPicPr>
                    <p:blipFill>
                      <a:blip r:embed="rId18"/>
                      <a:srcRect/>
                      <a:stretch>
                        <a:fillRect/>
                      </a:stretch>
                    </p:blipFill>
                    <p:spPr bwMode="auto">
                      <a:xfrm>
                        <a:off x="4805363" y="2514600"/>
                        <a:ext cx="2814637"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a:extLst>
              <a:ext uri="{FF2B5EF4-FFF2-40B4-BE49-F238E27FC236}">
                <a16:creationId xmlns:a16="http://schemas.microsoft.com/office/drawing/2014/main" id="{516279DC-F345-498F-86BD-88ADC5111087}"/>
              </a:ext>
            </a:extLst>
          </p:cNvPr>
          <p:cNvGraphicFramePr>
            <a:graphicFrameLocks noChangeAspect="1"/>
          </p:cNvGraphicFramePr>
          <p:nvPr/>
        </p:nvGraphicFramePr>
        <p:xfrm>
          <a:off x="4800600" y="2971800"/>
          <a:ext cx="3792538" cy="577850"/>
        </p:xfrm>
        <a:graphic>
          <a:graphicData uri="http://schemas.openxmlformats.org/presentationml/2006/ole">
            <mc:AlternateContent xmlns:mc="http://schemas.openxmlformats.org/markup-compatibility/2006">
              <mc:Choice xmlns:v="urn:schemas-microsoft-com:vml" Requires="v">
                <p:oleObj name="Equation" r:id="rId19" imgW="3251160" imgH="495000" progId="Equation.DSMT4">
                  <p:embed/>
                </p:oleObj>
              </mc:Choice>
              <mc:Fallback>
                <p:oleObj name="Equation" r:id="rId19" imgW="3251160" imgH="495000" progId="Equation.DSMT4">
                  <p:embed/>
                  <p:pic>
                    <p:nvPicPr>
                      <p:cNvPr id="17" name="Object 12">
                        <a:extLst>
                          <a:ext uri="{FF2B5EF4-FFF2-40B4-BE49-F238E27FC236}">
                            <a16:creationId xmlns:a16="http://schemas.microsoft.com/office/drawing/2014/main" id="{516279DC-F345-498F-86BD-88ADC5111087}"/>
                          </a:ext>
                        </a:extLst>
                      </p:cNvPr>
                      <p:cNvPicPr>
                        <a:picLocks noChangeAspect="1" noChangeArrowheads="1"/>
                      </p:cNvPicPr>
                      <p:nvPr/>
                    </p:nvPicPr>
                    <p:blipFill>
                      <a:blip r:embed="rId20"/>
                      <a:srcRect/>
                      <a:stretch>
                        <a:fillRect/>
                      </a:stretch>
                    </p:blipFill>
                    <p:spPr bwMode="auto">
                      <a:xfrm>
                        <a:off x="4800600" y="2971800"/>
                        <a:ext cx="3792538"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2">
            <a:extLst>
              <a:ext uri="{FF2B5EF4-FFF2-40B4-BE49-F238E27FC236}">
                <a16:creationId xmlns:a16="http://schemas.microsoft.com/office/drawing/2014/main" id="{BDD6BC58-DB01-4200-86EA-8C41C88DC863}"/>
              </a:ext>
            </a:extLst>
          </p:cNvPr>
          <p:cNvGraphicFramePr>
            <a:graphicFrameLocks noChangeAspect="1"/>
          </p:cNvGraphicFramePr>
          <p:nvPr/>
        </p:nvGraphicFramePr>
        <p:xfrm>
          <a:off x="4800600" y="3657600"/>
          <a:ext cx="963612" cy="325437"/>
        </p:xfrm>
        <a:graphic>
          <a:graphicData uri="http://schemas.openxmlformats.org/presentationml/2006/ole">
            <mc:AlternateContent xmlns:mc="http://schemas.openxmlformats.org/markup-compatibility/2006">
              <mc:Choice xmlns:v="urn:schemas-microsoft-com:vml" Requires="v">
                <p:oleObj name="Equation" r:id="rId21" imgW="825480" imgH="279360" progId="Equation.DSMT4">
                  <p:embed/>
                </p:oleObj>
              </mc:Choice>
              <mc:Fallback>
                <p:oleObj name="Equation" r:id="rId21" imgW="825480" imgH="279360" progId="Equation.DSMT4">
                  <p:embed/>
                  <p:pic>
                    <p:nvPicPr>
                      <p:cNvPr id="18" name="Object 12">
                        <a:extLst>
                          <a:ext uri="{FF2B5EF4-FFF2-40B4-BE49-F238E27FC236}">
                            <a16:creationId xmlns:a16="http://schemas.microsoft.com/office/drawing/2014/main" id="{BDD6BC58-DB01-4200-86EA-8C41C88DC863}"/>
                          </a:ext>
                        </a:extLst>
                      </p:cNvPr>
                      <p:cNvPicPr>
                        <a:picLocks noChangeAspect="1" noChangeArrowheads="1"/>
                      </p:cNvPicPr>
                      <p:nvPr/>
                    </p:nvPicPr>
                    <p:blipFill>
                      <a:blip r:embed="rId22"/>
                      <a:srcRect/>
                      <a:stretch>
                        <a:fillRect/>
                      </a:stretch>
                    </p:blipFill>
                    <p:spPr bwMode="auto">
                      <a:xfrm>
                        <a:off x="4800600" y="3657600"/>
                        <a:ext cx="963612"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 Box 9">
            <a:extLst>
              <a:ext uri="{FF2B5EF4-FFF2-40B4-BE49-F238E27FC236}">
                <a16:creationId xmlns:a16="http://schemas.microsoft.com/office/drawing/2014/main" id="{7D8DD4CE-B378-4847-9EBE-15B04D1EC0D1}"/>
              </a:ext>
            </a:extLst>
          </p:cNvPr>
          <p:cNvSpPr txBox="1">
            <a:spLocks noChangeArrowheads="1"/>
          </p:cNvSpPr>
          <p:nvPr/>
        </p:nvSpPr>
        <p:spPr bwMode="auto">
          <a:xfrm>
            <a:off x="4343400" y="4114800"/>
            <a:ext cx="4495800" cy="1107996"/>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FF3300"/>
                </a:solidFill>
              </a:rPr>
              <a:t>If two numbers have a difference of 10, the smallest possible sum of their squares is 50</a:t>
            </a:r>
          </a:p>
        </p:txBody>
      </p:sp>
    </p:spTree>
    <p:extLst>
      <p:ext uri="{BB962C8B-B14F-4D97-AF65-F5344CB8AC3E}">
        <p14:creationId xmlns:p14="http://schemas.microsoft.com/office/powerpoint/2010/main" val="331687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179512" y="130622"/>
            <a:ext cx="7961598" cy="562074"/>
          </a:xfrm>
        </p:spPr>
        <p:txBody>
          <a:bodyPr>
            <a:normAutofit/>
          </a:bodyPr>
          <a:lstStyle/>
          <a:p>
            <a:pPr eaLnBrk="1" hangingPunct="1"/>
            <a:r>
              <a:rPr lang="en-CA" dirty="0"/>
              <a:t>V) Maximizing Revenues in A BUSINESS!</a:t>
            </a:r>
          </a:p>
        </p:txBody>
      </p:sp>
      <p:sp>
        <p:nvSpPr>
          <p:cNvPr id="296963" name="Rectangle 3"/>
          <p:cNvSpPr>
            <a:spLocks noGrp="1" noChangeArrowheads="1"/>
          </p:cNvSpPr>
          <p:nvPr>
            <p:ph type="body" idx="1"/>
          </p:nvPr>
        </p:nvSpPr>
        <p:spPr>
          <a:xfrm>
            <a:off x="179512" y="764705"/>
            <a:ext cx="8507288" cy="3528391"/>
          </a:xfrm>
        </p:spPr>
        <p:txBody>
          <a:bodyPr>
            <a:normAutofit/>
          </a:bodyPr>
          <a:lstStyle/>
          <a:p>
            <a:pPr eaLnBrk="1" hangingPunct="1">
              <a:lnSpc>
                <a:spcPct val="90000"/>
              </a:lnSpc>
            </a:pPr>
            <a:r>
              <a:rPr lang="en-CA" sz="2200" dirty="0"/>
              <a:t>When we increase the price of an merchandise, </a:t>
            </a:r>
            <a:r>
              <a:rPr lang="en-CA" sz="2200" dirty="0">
                <a:sym typeface="Wingdings" pitchFamily="2" charset="2"/>
              </a:rPr>
              <a:t> Sales will decrease</a:t>
            </a:r>
          </a:p>
          <a:p>
            <a:pPr eaLnBrk="1" hangingPunct="1">
              <a:lnSpc>
                <a:spcPct val="90000"/>
              </a:lnSpc>
            </a:pPr>
            <a:r>
              <a:rPr lang="en-CA" sz="2200" dirty="0">
                <a:sym typeface="Wingdings" pitchFamily="2" charset="2"/>
              </a:rPr>
              <a:t>In contrast, when we decrease the price  sales will increase</a:t>
            </a:r>
          </a:p>
          <a:p>
            <a:pPr eaLnBrk="1" hangingPunct="1">
              <a:lnSpc>
                <a:spcPct val="90000"/>
              </a:lnSpc>
            </a:pPr>
            <a:r>
              <a:rPr lang="en-CA" sz="2200" dirty="0">
                <a:sym typeface="Wingdings" pitchFamily="2" charset="2"/>
              </a:rPr>
              <a:t>Revenue is the income generated from sales</a:t>
            </a:r>
          </a:p>
          <a:p>
            <a:pPr eaLnBrk="1" hangingPunct="1">
              <a:lnSpc>
                <a:spcPct val="90000"/>
              </a:lnSpc>
            </a:pPr>
            <a:endParaRPr lang="en-CA" sz="2200" dirty="0">
              <a:sym typeface="Wingdings" pitchFamily="2" charset="2"/>
            </a:endParaRPr>
          </a:p>
          <a:p>
            <a:pPr eaLnBrk="1" hangingPunct="1">
              <a:lnSpc>
                <a:spcPct val="90000"/>
              </a:lnSpc>
            </a:pPr>
            <a:endParaRPr lang="en-CA" sz="2200" dirty="0">
              <a:sym typeface="Wingdings" pitchFamily="2" charset="2"/>
            </a:endParaRPr>
          </a:p>
          <a:p>
            <a:pPr eaLnBrk="1" hangingPunct="1">
              <a:lnSpc>
                <a:spcPct val="90000"/>
              </a:lnSpc>
            </a:pPr>
            <a:endParaRPr lang="en-CA" sz="2200" dirty="0">
              <a:sym typeface="Wingdings" pitchFamily="2" charset="2"/>
            </a:endParaRPr>
          </a:p>
          <a:p>
            <a:pPr eaLnBrk="1" hangingPunct="1">
              <a:lnSpc>
                <a:spcPct val="90000"/>
              </a:lnSpc>
            </a:pPr>
            <a:endParaRPr lang="en-CA" sz="2200" dirty="0">
              <a:sym typeface="Wingdings" pitchFamily="2" charset="2"/>
            </a:endParaRPr>
          </a:p>
          <a:p>
            <a:pPr eaLnBrk="1" hangingPunct="1">
              <a:lnSpc>
                <a:spcPct val="90000"/>
              </a:lnSpc>
            </a:pPr>
            <a:r>
              <a:rPr lang="en-CA" sz="2200" dirty="0">
                <a:sym typeface="Wingdings" pitchFamily="2" charset="2"/>
              </a:rPr>
              <a:t>In this lesson, we will learn to Maximize Revenue and Profit</a:t>
            </a:r>
          </a:p>
        </p:txBody>
      </p:sp>
      <p:graphicFrame>
        <p:nvGraphicFramePr>
          <p:cNvPr id="296964" name="Object 4"/>
          <p:cNvGraphicFramePr>
            <a:graphicFrameLocks noChangeAspect="1"/>
          </p:cNvGraphicFramePr>
          <p:nvPr>
            <p:extLst>
              <p:ext uri="{D42A27DB-BD31-4B8C-83A1-F6EECF244321}">
                <p14:modId xmlns:p14="http://schemas.microsoft.com/office/powerpoint/2010/main" val="1626042190"/>
              </p:ext>
            </p:extLst>
          </p:nvPr>
        </p:nvGraphicFramePr>
        <p:xfrm>
          <a:off x="552450" y="2312988"/>
          <a:ext cx="6689725" cy="601662"/>
        </p:xfrm>
        <a:graphic>
          <a:graphicData uri="http://schemas.openxmlformats.org/presentationml/2006/ole">
            <mc:AlternateContent xmlns:mc="http://schemas.openxmlformats.org/markup-compatibility/2006">
              <mc:Choice xmlns:v="urn:schemas-microsoft-com:vml" Requires="v">
                <p:oleObj name="Equation" r:id="rId3" imgW="2819400" imgH="254000" progId="Equation.DSMT4">
                  <p:embed/>
                </p:oleObj>
              </mc:Choice>
              <mc:Fallback>
                <p:oleObj name="Equation" r:id="rId3" imgW="2819400" imgH="254000" progId="Equation.DSMT4">
                  <p:embed/>
                  <p:pic>
                    <p:nvPicPr>
                      <p:cNvPr id="29696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2312988"/>
                        <a:ext cx="6689725" cy="6016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6965" name="Object 5"/>
          <p:cNvGraphicFramePr>
            <a:graphicFrameLocks noChangeAspect="1"/>
          </p:cNvGraphicFramePr>
          <p:nvPr>
            <p:extLst>
              <p:ext uri="{D42A27DB-BD31-4B8C-83A1-F6EECF244321}">
                <p14:modId xmlns:p14="http://schemas.microsoft.com/office/powerpoint/2010/main" val="3711358220"/>
              </p:ext>
            </p:extLst>
          </p:nvPr>
        </p:nvGraphicFramePr>
        <p:xfrm>
          <a:off x="546100" y="3059113"/>
          <a:ext cx="4678363" cy="584200"/>
        </p:xfrm>
        <a:graphic>
          <a:graphicData uri="http://schemas.openxmlformats.org/presentationml/2006/ole">
            <mc:AlternateContent xmlns:mc="http://schemas.openxmlformats.org/markup-compatibility/2006">
              <mc:Choice xmlns:v="urn:schemas-microsoft-com:vml" Requires="v">
                <p:oleObj name="Equation" r:id="rId5" imgW="2032000" imgH="254000" progId="Equation.DSMT4">
                  <p:embed/>
                </p:oleObj>
              </mc:Choice>
              <mc:Fallback>
                <p:oleObj name="Equation" r:id="rId5" imgW="2032000" imgH="254000" progId="Equation.DSMT4">
                  <p:embed/>
                  <p:pic>
                    <p:nvPicPr>
                      <p:cNvPr id="29696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100" y="3059113"/>
                        <a:ext cx="4678363" cy="584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Text Box 5"/>
          <p:cNvSpPr txBox="1">
            <a:spLocks noChangeArrowheads="1"/>
          </p:cNvSpPr>
          <p:nvPr/>
        </p:nvSpPr>
        <p:spPr bwMode="auto">
          <a:xfrm>
            <a:off x="0" y="6604000"/>
            <a:ext cx="43402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t>© Copyright all rights reserved to Homework depot: </a:t>
            </a:r>
            <a:r>
              <a:rPr lang="en-US" sz="1000" b="1">
                <a:solidFill>
                  <a:srgbClr val="FF0000"/>
                </a:solidFill>
              </a:rPr>
              <a:t>www.BCMath.ca</a:t>
            </a:r>
          </a:p>
        </p:txBody>
      </p:sp>
      <p:sp>
        <p:nvSpPr>
          <p:cNvPr id="7" name="Rectangle 5"/>
          <p:cNvSpPr txBox="1">
            <a:spLocks noChangeArrowheads="1"/>
          </p:cNvSpPr>
          <p:nvPr/>
        </p:nvSpPr>
        <p:spPr>
          <a:xfrm>
            <a:off x="251520" y="4149080"/>
            <a:ext cx="8496944" cy="245492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nSpc>
                <a:spcPct val="90000"/>
              </a:lnSpc>
              <a:buFont typeface="Wingdings" pitchFamily="2" charset="2"/>
              <a:buNone/>
            </a:pPr>
            <a:r>
              <a:rPr lang="en-CA" sz="2300" dirty="0"/>
              <a:t>Ex#1) An ice-cream shop sells 300 cones a day at $3.50 each.  For every $0.50 increase, he loses 20 sales.  </a:t>
            </a:r>
            <a:br>
              <a:rPr lang="en-CA" sz="2300" dirty="0"/>
            </a:br>
            <a:endParaRPr lang="en-CA" sz="1200" dirty="0"/>
          </a:p>
          <a:p>
            <a:pPr>
              <a:lnSpc>
                <a:spcPct val="90000"/>
              </a:lnSpc>
              <a:buFont typeface="Wingdings" pitchFamily="2" charset="2"/>
              <a:buNone/>
            </a:pPr>
            <a:r>
              <a:rPr lang="en-CA" sz="2300" dirty="0"/>
              <a:t>Q:How does the price affect quantity?</a:t>
            </a:r>
            <a:br>
              <a:rPr lang="en-CA" sz="2300" dirty="0"/>
            </a:br>
            <a:endParaRPr lang="en-CA" sz="1200" dirty="0"/>
          </a:p>
          <a:p>
            <a:pPr>
              <a:lnSpc>
                <a:spcPct val="90000"/>
              </a:lnSpc>
              <a:buFont typeface="Wingdings" pitchFamily="2" charset="2"/>
              <a:buNone/>
            </a:pPr>
            <a:r>
              <a:rPr lang="en-CA" sz="2300" dirty="0"/>
              <a:t>Q:How can the price be changed to generate the maximum revenue?</a:t>
            </a:r>
          </a:p>
        </p:txBody>
      </p:sp>
      <p:pic>
        <p:nvPicPr>
          <p:cNvPr id="8" name="Picture 6" descr="ice crea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5554888" y="3084844"/>
            <a:ext cx="3322637" cy="3478213"/>
          </a:xfrm>
          <a:prstGeom prst="rect">
            <a:avLst/>
          </a:prstGeom>
        </p:spPr>
      </p:pic>
    </p:spTree>
    <p:extLst>
      <p:ext uri="{BB962C8B-B14F-4D97-AF65-F5344CB8AC3E}">
        <p14:creationId xmlns:p14="http://schemas.microsoft.com/office/powerpoint/2010/main" val="1344594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Effect transition="in" filter="blinds(horizontal)">
                                      <p:cBhvr>
                                        <p:cTn id="7" dur="500"/>
                                        <p:tgtEl>
                                          <p:spTgt spid="296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96963">
                                            <p:txEl>
                                              <p:pRg st="1" end="1"/>
                                            </p:txEl>
                                          </p:spTgt>
                                        </p:tgtEl>
                                        <p:attrNameLst>
                                          <p:attrName>style.visibility</p:attrName>
                                        </p:attrNameLst>
                                      </p:cBhvr>
                                      <p:to>
                                        <p:strVal val="visible"/>
                                      </p:to>
                                    </p:set>
                                    <p:animEffect transition="in" filter="blinds(horizontal)">
                                      <p:cBhvr>
                                        <p:cTn id="12" dur="500"/>
                                        <p:tgtEl>
                                          <p:spTgt spid="296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96963">
                                            <p:txEl>
                                              <p:pRg st="2" end="2"/>
                                            </p:txEl>
                                          </p:spTgt>
                                        </p:tgtEl>
                                        <p:attrNameLst>
                                          <p:attrName>style.visibility</p:attrName>
                                        </p:attrNameLst>
                                      </p:cBhvr>
                                      <p:to>
                                        <p:strVal val="visible"/>
                                      </p:to>
                                    </p:set>
                                    <p:animEffect transition="in" filter="blinds(horizontal)">
                                      <p:cBhvr>
                                        <p:cTn id="17" dur="500"/>
                                        <p:tgtEl>
                                          <p:spTgt spid="296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96964"/>
                                        </p:tgtEl>
                                        <p:attrNameLst>
                                          <p:attrName>style.visibility</p:attrName>
                                        </p:attrNameLst>
                                      </p:cBhvr>
                                      <p:to>
                                        <p:strVal val="visible"/>
                                      </p:to>
                                    </p:set>
                                    <p:animEffect transition="in" filter="blinds(horizontal)">
                                      <p:cBhvr>
                                        <p:cTn id="22" dur="500"/>
                                        <p:tgtEl>
                                          <p:spTgt spid="2969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96965"/>
                                        </p:tgtEl>
                                        <p:attrNameLst>
                                          <p:attrName>style.visibility</p:attrName>
                                        </p:attrNameLst>
                                      </p:cBhvr>
                                      <p:to>
                                        <p:strVal val="visible"/>
                                      </p:to>
                                    </p:set>
                                    <p:animEffect transition="in" filter="blinds(horizontal)">
                                      <p:cBhvr>
                                        <p:cTn id="27" dur="500"/>
                                        <p:tgtEl>
                                          <p:spTgt spid="29696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96963">
                                            <p:txEl>
                                              <p:pRg st="7" end="7"/>
                                            </p:txEl>
                                          </p:spTgt>
                                        </p:tgtEl>
                                        <p:attrNameLst>
                                          <p:attrName>style.visibility</p:attrName>
                                        </p:attrNameLst>
                                      </p:cBhvr>
                                      <p:to>
                                        <p:strVal val="visible"/>
                                      </p:to>
                                    </p:set>
                                    <p:animEffect transition="in" filter="blinds(horizontal)">
                                      <p:cBhvr>
                                        <p:cTn id="32" dur="500"/>
                                        <p:tgtEl>
                                          <p:spTgt spid="29696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blinds(horizontal)">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blinds(horizontal)">
                                      <p:cBhvr>
                                        <p:cTn id="47" dur="500"/>
                                        <p:tgtEl>
                                          <p:spTgt spid="7">
                                            <p:txEl>
                                              <p:pRg st="1" end="1"/>
                                            </p:txEl>
                                          </p:spTgt>
                                        </p:tgtEl>
                                      </p:cBhvr>
                                    </p:animEffect>
                                  </p:childTnLst>
                                </p:cTn>
                              </p:par>
                              <p:par>
                                <p:cTn id="48" presetID="10" presetClass="exit" presetSubtype="0" fill="hold" nodeType="withEffect">
                                  <p:stCondLst>
                                    <p:cond delay="0"/>
                                  </p:stCondLst>
                                  <p:childTnLst>
                                    <p:animEffect transition="out" filter="fade">
                                      <p:cBhvr>
                                        <p:cTn id="49" dur="2000"/>
                                        <p:tgtEl>
                                          <p:spTgt spid="8"/>
                                        </p:tgtEl>
                                      </p:cBhvr>
                                    </p:animEffect>
                                    <p:set>
                                      <p:cBhvr>
                                        <p:cTn id="50" dur="1" fill="hold">
                                          <p:stCondLst>
                                            <p:cond delay="19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blinds(horizontal)">
                                      <p:cBhvr>
                                        <p:cTn id="5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a:xfrm>
            <a:off x="107504" y="44624"/>
            <a:ext cx="8208912" cy="562074"/>
          </a:xfrm>
        </p:spPr>
        <p:txBody>
          <a:bodyPr>
            <a:normAutofit/>
          </a:bodyPr>
          <a:lstStyle/>
          <a:p>
            <a:pPr eaLnBrk="1" hangingPunct="1"/>
            <a:r>
              <a:rPr lang="en-CA" dirty="0"/>
              <a:t>Analyze the question: Price </a:t>
            </a:r>
            <a:r>
              <a:rPr lang="en-CA" dirty="0" err="1"/>
              <a:t>vs</a:t>
            </a:r>
            <a:r>
              <a:rPr lang="en-CA" dirty="0"/>
              <a:t> Quantity</a:t>
            </a:r>
          </a:p>
        </p:txBody>
      </p:sp>
      <p:sp>
        <p:nvSpPr>
          <p:cNvPr id="258051" name="Rectangle 3"/>
          <p:cNvSpPr>
            <a:spLocks noGrp="1" noChangeArrowheads="1"/>
          </p:cNvSpPr>
          <p:nvPr>
            <p:ph type="body" idx="1"/>
          </p:nvPr>
        </p:nvSpPr>
        <p:spPr>
          <a:xfrm>
            <a:off x="107504" y="695325"/>
            <a:ext cx="7923212" cy="3040063"/>
          </a:xfrm>
        </p:spPr>
        <p:txBody>
          <a:bodyPr/>
          <a:lstStyle/>
          <a:p>
            <a:pPr eaLnBrk="1" hangingPunct="1">
              <a:buFont typeface="Wingdings" pitchFamily="2" charset="2"/>
              <a:buNone/>
            </a:pPr>
            <a:r>
              <a:rPr lang="en-CA" sz="2300" dirty="0"/>
              <a:t>Initial Quantity: </a:t>
            </a:r>
          </a:p>
          <a:p>
            <a:pPr eaLnBrk="1" hangingPunct="1">
              <a:buFont typeface="Wingdings" pitchFamily="2" charset="2"/>
              <a:buNone/>
            </a:pPr>
            <a:endParaRPr lang="en-CA" sz="700" dirty="0"/>
          </a:p>
          <a:p>
            <a:pPr eaLnBrk="1" hangingPunct="1">
              <a:buFont typeface="Wingdings" pitchFamily="2" charset="2"/>
              <a:buNone/>
            </a:pPr>
            <a:r>
              <a:rPr lang="en-CA" sz="2300" dirty="0"/>
              <a:t>Initial Price: </a:t>
            </a:r>
          </a:p>
          <a:p>
            <a:pPr eaLnBrk="1" hangingPunct="1">
              <a:buFont typeface="Wingdings" pitchFamily="2" charset="2"/>
              <a:buNone/>
            </a:pPr>
            <a:endParaRPr lang="en-CA" sz="700" dirty="0"/>
          </a:p>
          <a:p>
            <a:pPr eaLnBrk="1" hangingPunct="1">
              <a:buFont typeface="Wingdings" pitchFamily="2" charset="2"/>
              <a:buNone/>
            </a:pPr>
            <a:r>
              <a:rPr lang="en-CA" sz="2300" dirty="0"/>
              <a:t>Change in Quantity:</a:t>
            </a:r>
          </a:p>
          <a:p>
            <a:pPr eaLnBrk="1" hangingPunct="1">
              <a:buFont typeface="Wingdings" pitchFamily="2" charset="2"/>
              <a:buNone/>
            </a:pPr>
            <a:endParaRPr lang="en-CA" sz="700" dirty="0"/>
          </a:p>
          <a:p>
            <a:pPr eaLnBrk="1" hangingPunct="1">
              <a:buFont typeface="Wingdings" pitchFamily="2" charset="2"/>
              <a:buNone/>
            </a:pPr>
            <a:r>
              <a:rPr lang="en-CA" sz="2300" dirty="0"/>
              <a:t>Change in Price:</a:t>
            </a:r>
          </a:p>
        </p:txBody>
      </p:sp>
      <p:graphicFrame>
        <p:nvGraphicFramePr>
          <p:cNvPr id="258052" name="Object 4"/>
          <p:cNvGraphicFramePr>
            <a:graphicFrameLocks noChangeAspect="1"/>
          </p:cNvGraphicFramePr>
          <p:nvPr>
            <p:extLst>
              <p:ext uri="{D42A27DB-BD31-4B8C-83A1-F6EECF244321}">
                <p14:modId xmlns:p14="http://schemas.microsoft.com/office/powerpoint/2010/main" val="1883726261"/>
              </p:ext>
            </p:extLst>
          </p:nvPr>
        </p:nvGraphicFramePr>
        <p:xfrm>
          <a:off x="2555776" y="620688"/>
          <a:ext cx="1370012" cy="542925"/>
        </p:xfrm>
        <a:graphic>
          <a:graphicData uri="http://schemas.openxmlformats.org/presentationml/2006/ole">
            <mc:AlternateContent xmlns:mc="http://schemas.openxmlformats.org/markup-compatibility/2006">
              <mc:Choice xmlns:v="urn:schemas-microsoft-com:vml" Requires="v">
                <p:oleObj name="Equation" r:id="rId3" imgW="545626" imgH="215713" progId="Equation.DSMT4">
                  <p:embed/>
                </p:oleObj>
              </mc:Choice>
              <mc:Fallback>
                <p:oleObj name="Equation" r:id="rId3" imgW="545626" imgH="215713" progId="Equation.DSMT4">
                  <p:embed/>
                  <p:pic>
                    <p:nvPicPr>
                      <p:cNvPr id="25805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620688"/>
                        <a:ext cx="1370012"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8053" name="Object 5"/>
          <p:cNvGraphicFramePr>
            <a:graphicFrameLocks noChangeAspect="1"/>
          </p:cNvGraphicFramePr>
          <p:nvPr>
            <p:extLst>
              <p:ext uri="{D42A27DB-BD31-4B8C-83A1-F6EECF244321}">
                <p14:modId xmlns:p14="http://schemas.microsoft.com/office/powerpoint/2010/main" val="3756368304"/>
              </p:ext>
            </p:extLst>
          </p:nvPr>
        </p:nvGraphicFramePr>
        <p:xfrm>
          <a:off x="1979712" y="1268760"/>
          <a:ext cx="1512888" cy="503238"/>
        </p:xfrm>
        <a:graphic>
          <a:graphicData uri="http://schemas.openxmlformats.org/presentationml/2006/ole">
            <mc:AlternateContent xmlns:mc="http://schemas.openxmlformats.org/markup-compatibility/2006">
              <mc:Choice xmlns:v="urn:schemas-microsoft-com:vml" Requires="v">
                <p:oleObj name="Equation" r:id="rId5" imgW="647419" imgH="215806" progId="Equation.DSMT4">
                  <p:embed/>
                </p:oleObj>
              </mc:Choice>
              <mc:Fallback>
                <p:oleObj name="Equation" r:id="rId5" imgW="647419" imgH="215806" progId="Equation.DSMT4">
                  <p:embed/>
                  <p:pic>
                    <p:nvPicPr>
                      <p:cNvPr id="25805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1268760"/>
                        <a:ext cx="1512888"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8054" name="Object 6"/>
          <p:cNvGraphicFramePr>
            <a:graphicFrameLocks noChangeAspect="1"/>
          </p:cNvGraphicFramePr>
          <p:nvPr>
            <p:extLst>
              <p:ext uri="{D42A27DB-BD31-4B8C-83A1-F6EECF244321}">
                <p14:modId xmlns:p14="http://schemas.microsoft.com/office/powerpoint/2010/main" val="2752672716"/>
              </p:ext>
            </p:extLst>
          </p:nvPr>
        </p:nvGraphicFramePr>
        <p:xfrm>
          <a:off x="2987824" y="1951633"/>
          <a:ext cx="1235075" cy="393700"/>
        </p:xfrm>
        <a:graphic>
          <a:graphicData uri="http://schemas.openxmlformats.org/presentationml/2006/ole">
            <mc:AlternateContent xmlns:mc="http://schemas.openxmlformats.org/markup-compatibility/2006">
              <mc:Choice xmlns:v="urn:schemas-microsoft-com:vml" Requires="v">
                <p:oleObj name="Equation" r:id="rId7" imgW="596900" imgH="190500" progId="Equation.DSMT4">
                  <p:embed/>
                </p:oleObj>
              </mc:Choice>
              <mc:Fallback>
                <p:oleObj name="Equation" r:id="rId7" imgW="596900" imgH="190500" progId="Equation.DSMT4">
                  <p:embed/>
                  <p:pic>
                    <p:nvPicPr>
                      <p:cNvPr id="258054"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824" y="1951633"/>
                        <a:ext cx="1235075"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8055" name="Object 7"/>
          <p:cNvGraphicFramePr>
            <a:graphicFrameLocks noChangeAspect="1"/>
          </p:cNvGraphicFramePr>
          <p:nvPr>
            <p:extLst>
              <p:ext uri="{D42A27DB-BD31-4B8C-83A1-F6EECF244321}">
                <p14:modId xmlns:p14="http://schemas.microsoft.com/office/powerpoint/2010/main" val="2620162702"/>
              </p:ext>
            </p:extLst>
          </p:nvPr>
        </p:nvGraphicFramePr>
        <p:xfrm>
          <a:off x="2487613" y="2571502"/>
          <a:ext cx="1797050" cy="425450"/>
        </p:xfrm>
        <a:graphic>
          <a:graphicData uri="http://schemas.openxmlformats.org/presentationml/2006/ole">
            <mc:AlternateContent xmlns:mc="http://schemas.openxmlformats.org/markup-compatibility/2006">
              <mc:Choice xmlns:v="urn:schemas-microsoft-com:vml" Requires="v">
                <p:oleObj name="Equation" r:id="rId9" imgW="748975" imgH="177723" progId="Equation.DSMT4">
                  <p:embed/>
                </p:oleObj>
              </mc:Choice>
              <mc:Fallback>
                <p:oleObj name="Equation" r:id="rId9" imgW="748975" imgH="177723" progId="Equation.DSMT4">
                  <p:embed/>
                  <p:pic>
                    <p:nvPicPr>
                      <p:cNvPr id="258055"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7613" y="2571502"/>
                        <a:ext cx="1797050"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6" name="Text Box 5"/>
          <p:cNvSpPr txBox="1">
            <a:spLocks noChangeArrowheads="1"/>
          </p:cNvSpPr>
          <p:nvPr/>
        </p:nvSpPr>
        <p:spPr bwMode="auto">
          <a:xfrm>
            <a:off x="0" y="6604000"/>
            <a:ext cx="43402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t>© Copyright all rights reserved to Homework depot: </a:t>
            </a:r>
            <a:r>
              <a:rPr lang="en-US" sz="1000" b="1">
                <a:solidFill>
                  <a:srgbClr val="FF0000"/>
                </a:solidFill>
              </a:rPr>
              <a:t>www.BCMath.ca</a:t>
            </a:r>
          </a:p>
        </p:txBody>
      </p:sp>
      <p:sp>
        <p:nvSpPr>
          <p:cNvPr id="9" name="TextBox 8"/>
          <p:cNvSpPr txBox="1">
            <a:spLocks noChangeArrowheads="1"/>
          </p:cNvSpPr>
          <p:nvPr/>
        </p:nvSpPr>
        <p:spPr bwMode="auto">
          <a:xfrm>
            <a:off x="4067944" y="692696"/>
            <a:ext cx="4376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dirty="0">
                <a:solidFill>
                  <a:srgbClr val="FF0000"/>
                </a:solidFill>
                <a:latin typeface="Century" pitchFamily="18" charset="0"/>
              </a:rPr>
              <a:t>Sales begin at 300 cones per day</a:t>
            </a:r>
          </a:p>
        </p:txBody>
      </p:sp>
      <p:sp>
        <p:nvSpPr>
          <p:cNvPr id="10" name="TextBox 9"/>
          <p:cNvSpPr txBox="1">
            <a:spLocks noChangeArrowheads="1"/>
          </p:cNvSpPr>
          <p:nvPr/>
        </p:nvSpPr>
        <p:spPr bwMode="auto">
          <a:xfrm>
            <a:off x="4067944" y="1340768"/>
            <a:ext cx="47101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dirty="0">
                <a:solidFill>
                  <a:srgbClr val="FF0000"/>
                </a:solidFill>
                <a:latin typeface="Century" pitchFamily="18" charset="0"/>
              </a:rPr>
              <a:t>The initial price is at 3.50 per cone</a:t>
            </a:r>
          </a:p>
        </p:txBody>
      </p:sp>
      <p:sp>
        <p:nvSpPr>
          <p:cNvPr id="11" name="TextBox 10"/>
          <p:cNvSpPr txBox="1">
            <a:spLocks noChangeArrowheads="1"/>
          </p:cNvSpPr>
          <p:nvPr/>
        </p:nvSpPr>
        <p:spPr bwMode="auto">
          <a:xfrm>
            <a:off x="4283968" y="1917993"/>
            <a:ext cx="40123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dirty="0">
                <a:solidFill>
                  <a:srgbClr val="FF0000"/>
                </a:solidFill>
                <a:latin typeface="Century" pitchFamily="18" charset="0"/>
              </a:rPr>
              <a:t>Decrease of 20 cones in sales</a:t>
            </a:r>
          </a:p>
        </p:txBody>
      </p:sp>
      <p:sp>
        <p:nvSpPr>
          <p:cNvPr id="12" name="TextBox 11"/>
          <p:cNvSpPr txBox="1">
            <a:spLocks noChangeArrowheads="1"/>
          </p:cNvSpPr>
          <p:nvPr/>
        </p:nvSpPr>
        <p:spPr bwMode="auto">
          <a:xfrm>
            <a:off x="4355976" y="2566065"/>
            <a:ext cx="4486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dirty="0">
                <a:solidFill>
                  <a:srgbClr val="FF0000"/>
                </a:solidFill>
                <a:latin typeface="Century" pitchFamily="18" charset="0"/>
              </a:rPr>
              <a:t>Price is increased by $0.50/cone</a:t>
            </a:r>
          </a:p>
        </p:txBody>
      </p:sp>
      <p:grpSp>
        <p:nvGrpSpPr>
          <p:cNvPr id="13" name="Group 203"/>
          <p:cNvGrpSpPr>
            <a:grpSpLocks noChangeAspect="1"/>
          </p:cNvGrpSpPr>
          <p:nvPr/>
        </p:nvGrpSpPr>
        <p:grpSpPr bwMode="auto">
          <a:xfrm>
            <a:off x="109538" y="3131150"/>
            <a:ext cx="3814390" cy="3541113"/>
            <a:chOff x="60" y="817"/>
            <a:chExt cx="3322" cy="3084"/>
          </a:xfrm>
        </p:grpSpPr>
        <p:sp>
          <p:nvSpPr>
            <p:cNvPr id="14" name="AutoShape 202"/>
            <p:cNvSpPr>
              <a:spLocks noChangeAspect="1" noChangeArrowheads="1" noTextEdit="1"/>
            </p:cNvSpPr>
            <p:nvPr/>
          </p:nvSpPr>
          <p:spPr bwMode="auto">
            <a:xfrm>
              <a:off x="206" y="817"/>
              <a:ext cx="3176" cy="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15" name="Rectangle 204"/>
            <p:cNvSpPr>
              <a:spLocks noChangeArrowheads="1"/>
            </p:cNvSpPr>
            <p:nvPr/>
          </p:nvSpPr>
          <p:spPr bwMode="auto">
            <a:xfrm>
              <a:off x="208" y="822"/>
              <a:ext cx="3172" cy="3040"/>
            </a:xfrm>
            <a:prstGeom prst="rect">
              <a:avLst/>
            </a:prstGeom>
            <a:solidFill>
              <a:srgbClr val="FFFFFF"/>
            </a:solidFill>
            <a:ln w="2">
              <a:solidFill>
                <a:srgbClr val="FFFFFF"/>
              </a:solidFill>
              <a:miter lim="800000"/>
              <a:headEnd/>
              <a:tailEnd/>
            </a:ln>
          </p:spPr>
          <p:txBody>
            <a:bodyPr/>
            <a:lstStyle/>
            <a:p>
              <a:endParaRPr lang="en-US"/>
            </a:p>
          </p:txBody>
        </p:sp>
        <p:sp>
          <p:nvSpPr>
            <p:cNvPr id="16" name="Line 205"/>
            <p:cNvSpPr>
              <a:spLocks noChangeShapeType="1"/>
            </p:cNvSpPr>
            <p:nvPr/>
          </p:nvSpPr>
          <p:spPr bwMode="auto">
            <a:xfrm flipV="1">
              <a:off x="471" y="822"/>
              <a:ext cx="1" cy="3035"/>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7" name="Line 206"/>
            <p:cNvSpPr>
              <a:spLocks noChangeShapeType="1"/>
            </p:cNvSpPr>
            <p:nvPr/>
          </p:nvSpPr>
          <p:spPr bwMode="auto">
            <a:xfrm flipV="1">
              <a:off x="474" y="822"/>
              <a:ext cx="1" cy="3035"/>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8" name="Line 207"/>
            <p:cNvSpPr>
              <a:spLocks noChangeShapeType="1"/>
            </p:cNvSpPr>
            <p:nvPr/>
          </p:nvSpPr>
          <p:spPr bwMode="auto">
            <a:xfrm flipV="1">
              <a:off x="737" y="822"/>
              <a:ext cx="1" cy="3035"/>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9" name="Line 208"/>
            <p:cNvSpPr>
              <a:spLocks noChangeShapeType="1"/>
            </p:cNvSpPr>
            <p:nvPr/>
          </p:nvSpPr>
          <p:spPr bwMode="auto">
            <a:xfrm flipV="1">
              <a:off x="739" y="822"/>
              <a:ext cx="1" cy="3035"/>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0" name="Line 209"/>
            <p:cNvSpPr>
              <a:spLocks noChangeShapeType="1"/>
            </p:cNvSpPr>
            <p:nvPr/>
          </p:nvSpPr>
          <p:spPr bwMode="auto">
            <a:xfrm flipV="1">
              <a:off x="1000" y="822"/>
              <a:ext cx="1" cy="3035"/>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 name="Line 210"/>
            <p:cNvSpPr>
              <a:spLocks noChangeShapeType="1"/>
            </p:cNvSpPr>
            <p:nvPr/>
          </p:nvSpPr>
          <p:spPr bwMode="auto">
            <a:xfrm flipV="1">
              <a:off x="1002" y="822"/>
              <a:ext cx="1" cy="3035"/>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 name="Line 211"/>
            <p:cNvSpPr>
              <a:spLocks noChangeShapeType="1"/>
            </p:cNvSpPr>
            <p:nvPr/>
          </p:nvSpPr>
          <p:spPr bwMode="auto">
            <a:xfrm flipV="1">
              <a:off x="1263" y="822"/>
              <a:ext cx="1" cy="3035"/>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3" name="Line 212"/>
            <p:cNvSpPr>
              <a:spLocks noChangeShapeType="1"/>
            </p:cNvSpPr>
            <p:nvPr/>
          </p:nvSpPr>
          <p:spPr bwMode="auto">
            <a:xfrm flipV="1">
              <a:off x="1265" y="822"/>
              <a:ext cx="1" cy="3035"/>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4" name="Line 213"/>
            <p:cNvSpPr>
              <a:spLocks noChangeShapeType="1"/>
            </p:cNvSpPr>
            <p:nvPr/>
          </p:nvSpPr>
          <p:spPr bwMode="auto">
            <a:xfrm flipV="1">
              <a:off x="1529" y="822"/>
              <a:ext cx="1" cy="3035"/>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5" name="Line 214"/>
            <p:cNvSpPr>
              <a:spLocks noChangeShapeType="1"/>
            </p:cNvSpPr>
            <p:nvPr/>
          </p:nvSpPr>
          <p:spPr bwMode="auto">
            <a:xfrm flipV="1">
              <a:off x="1531" y="822"/>
              <a:ext cx="1" cy="3035"/>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6" name="Line 215"/>
            <p:cNvSpPr>
              <a:spLocks noChangeShapeType="1"/>
            </p:cNvSpPr>
            <p:nvPr/>
          </p:nvSpPr>
          <p:spPr bwMode="auto">
            <a:xfrm flipV="1">
              <a:off x="1792" y="822"/>
              <a:ext cx="1" cy="3035"/>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7" name="Line 216"/>
            <p:cNvSpPr>
              <a:spLocks noChangeShapeType="1"/>
            </p:cNvSpPr>
            <p:nvPr/>
          </p:nvSpPr>
          <p:spPr bwMode="auto">
            <a:xfrm flipV="1">
              <a:off x="1794" y="822"/>
              <a:ext cx="1" cy="3035"/>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8" name="Line 217"/>
            <p:cNvSpPr>
              <a:spLocks noChangeShapeType="1"/>
            </p:cNvSpPr>
            <p:nvPr/>
          </p:nvSpPr>
          <p:spPr bwMode="auto">
            <a:xfrm flipV="1">
              <a:off x="2055" y="822"/>
              <a:ext cx="1" cy="3035"/>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9" name="Line 218"/>
            <p:cNvSpPr>
              <a:spLocks noChangeShapeType="1"/>
            </p:cNvSpPr>
            <p:nvPr/>
          </p:nvSpPr>
          <p:spPr bwMode="auto">
            <a:xfrm flipV="1">
              <a:off x="2057" y="822"/>
              <a:ext cx="1" cy="3035"/>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0" name="Line 219"/>
            <p:cNvSpPr>
              <a:spLocks noChangeShapeType="1"/>
            </p:cNvSpPr>
            <p:nvPr/>
          </p:nvSpPr>
          <p:spPr bwMode="auto">
            <a:xfrm flipV="1">
              <a:off x="2320" y="822"/>
              <a:ext cx="1" cy="3035"/>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1" name="Line 220"/>
            <p:cNvSpPr>
              <a:spLocks noChangeShapeType="1"/>
            </p:cNvSpPr>
            <p:nvPr/>
          </p:nvSpPr>
          <p:spPr bwMode="auto">
            <a:xfrm flipV="1">
              <a:off x="2323" y="822"/>
              <a:ext cx="1" cy="3035"/>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2" name="Line 221"/>
            <p:cNvSpPr>
              <a:spLocks noChangeShapeType="1"/>
            </p:cNvSpPr>
            <p:nvPr/>
          </p:nvSpPr>
          <p:spPr bwMode="auto">
            <a:xfrm flipV="1">
              <a:off x="2583" y="822"/>
              <a:ext cx="1" cy="3035"/>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3" name="Line 222"/>
            <p:cNvSpPr>
              <a:spLocks noChangeShapeType="1"/>
            </p:cNvSpPr>
            <p:nvPr/>
          </p:nvSpPr>
          <p:spPr bwMode="auto">
            <a:xfrm flipV="1">
              <a:off x="2586" y="822"/>
              <a:ext cx="1" cy="3035"/>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4" name="Line 223"/>
            <p:cNvSpPr>
              <a:spLocks noChangeShapeType="1"/>
            </p:cNvSpPr>
            <p:nvPr/>
          </p:nvSpPr>
          <p:spPr bwMode="auto">
            <a:xfrm flipV="1">
              <a:off x="2846" y="822"/>
              <a:ext cx="1" cy="3035"/>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5" name="Line 224"/>
            <p:cNvSpPr>
              <a:spLocks noChangeShapeType="1"/>
            </p:cNvSpPr>
            <p:nvPr/>
          </p:nvSpPr>
          <p:spPr bwMode="auto">
            <a:xfrm flipV="1">
              <a:off x="2849" y="822"/>
              <a:ext cx="1" cy="3035"/>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6" name="Line 225"/>
            <p:cNvSpPr>
              <a:spLocks noChangeShapeType="1"/>
            </p:cNvSpPr>
            <p:nvPr/>
          </p:nvSpPr>
          <p:spPr bwMode="auto">
            <a:xfrm flipV="1">
              <a:off x="3112" y="822"/>
              <a:ext cx="1" cy="3035"/>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7" name="Line 226"/>
            <p:cNvSpPr>
              <a:spLocks noChangeShapeType="1"/>
            </p:cNvSpPr>
            <p:nvPr/>
          </p:nvSpPr>
          <p:spPr bwMode="auto">
            <a:xfrm flipV="1">
              <a:off x="3114" y="822"/>
              <a:ext cx="1" cy="3035"/>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8" name="Line 227"/>
            <p:cNvSpPr>
              <a:spLocks noChangeShapeType="1"/>
            </p:cNvSpPr>
            <p:nvPr/>
          </p:nvSpPr>
          <p:spPr bwMode="auto">
            <a:xfrm>
              <a:off x="211" y="3601"/>
              <a:ext cx="3169"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9" name="Line 228"/>
            <p:cNvSpPr>
              <a:spLocks noChangeShapeType="1"/>
            </p:cNvSpPr>
            <p:nvPr/>
          </p:nvSpPr>
          <p:spPr bwMode="auto">
            <a:xfrm>
              <a:off x="211" y="3606"/>
              <a:ext cx="3169"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0" name="Line 229"/>
            <p:cNvSpPr>
              <a:spLocks noChangeShapeType="1"/>
            </p:cNvSpPr>
            <p:nvPr/>
          </p:nvSpPr>
          <p:spPr bwMode="auto">
            <a:xfrm>
              <a:off x="211" y="3346"/>
              <a:ext cx="3169"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1" name="Line 230"/>
            <p:cNvSpPr>
              <a:spLocks noChangeShapeType="1"/>
            </p:cNvSpPr>
            <p:nvPr/>
          </p:nvSpPr>
          <p:spPr bwMode="auto">
            <a:xfrm>
              <a:off x="211" y="3350"/>
              <a:ext cx="3169"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2" name="Line 231"/>
            <p:cNvSpPr>
              <a:spLocks noChangeShapeType="1"/>
            </p:cNvSpPr>
            <p:nvPr/>
          </p:nvSpPr>
          <p:spPr bwMode="auto">
            <a:xfrm>
              <a:off x="211" y="3095"/>
              <a:ext cx="3169"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3" name="Line 232"/>
            <p:cNvSpPr>
              <a:spLocks noChangeShapeType="1"/>
            </p:cNvSpPr>
            <p:nvPr/>
          </p:nvSpPr>
          <p:spPr bwMode="auto">
            <a:xfrm>
              <a:off x="211" y="3100"/>
              <a:ext cx="3169"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4" name="Line 233"/>
            <p:cNvSpPr>
              <a:spLocks noChangeShapeType="1"/>
            </p:cNvSpPr>
            <p:nvPr/>
          </p:nvSpPr>
          <p:spPr bwMode="auto">
            <a:xfrm>
              <a:off x="211" y="2844"/>
              <a:ext cx="3169"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5" name="Line 234"/>
            <p:cNvSpPr>
              <a:spLocks noChangeShapeType="1"/>
            </p:cNvSpPr>
            <p:nvPr/>
          </p:nvSpPr>
          <p:spPr bwMode="auto">
            <a:xfrm>
              <a:off x="211" y="2849"/>
              <a:ext cx="3169"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6" name="Line 235"/>
            <p:cNvSpPr>
              <a:spLocks noChangeShapeType="1"/>
            </p:cNvSpPr>
            <p:nvPr/>
          </p:nvSpPr>
          <p:spPr bwMode="auto">
            <a:xfrm>
              <a:off x="211" y="2588"/>
              <a:ext cx="3169"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7" name="Line 236"/>
            <p:cNvSpPr>
              <a:spLocks noChangeShapeType="1"/>
            </p:cNvSpPr>
            <p:nvPr/>
          </p:nvSpPr>
          <p:spPr bwMode="auto">
            <a:xfrm>
              <a:off x="211" y="2593"/>
              <a:ext cx="3169"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8" name="Line 237"/>
            <p:cNvSpPr>
              <a:spLocks noChangeShapeType="1"/>
            </p:cNvSpPr>
            <p:nvPr/>
          </p:nvSpPr>
          <p:spPr bwMode="auto">
            <a:xfrm>
              <a:off x="211" y="2337"/>
              <a:ext cx="3169"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9" name="Line 238"/>
            <p:cNvSpPr>
              <a:spLocks noChangeShapeType="1"/>
            </p:cNvSpPr>
            <p:nvPr/>
          </p:nvSpPr>
          <p:spPr bwMode="auto">
            <a:xfrm>
              <a:off x="211" y="2342"/>
              <a:ext cx="3169"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0" name="Line 239"/>
            <p:cNvSpPr>
              <a:spLocks noChangeShapeType="1"/>
            </p:cNvSpPr>
            <p:nvPr/>
          </p:nvSpPr>
          <p:spPr bwMode="auto">
            <a:xfrm>
              <a:off x="211" y="2086"/>
              <a:ext cx="3169"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1" name="Line 240"/>
            <p:cNvSpPr>
              <a:spLocks noChangeShapeType="1"/>
            </p:cNvSpPr>
            <p:nvPr/>
          </p:nvSpPr>
          <p:spPr bwMode="auto">
            <a:xfrm>
              <a:off x="211" y="2091"/>
              <a:ext cx="3169"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2" name="Line 241"/>
            <p:cNvSpPr>
              <a:spLocks noChangeShapeType="1"/>
            </p:cNvSpPr>
            <p:nvPr/>
          </p:nvSpPr>
          <p:spPr bwMode="auto">
            <a:xfrm>
              <a:off x="211" y="1830"/>
              <a:ext cx="3169"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3" name="Line 242"/>
            <p:cNvSpPr>
              <a:spLocks noChangeShapeType="1"/>
            </p:cNvSpPr>
            <p:nvPr/>
          </p:nvSpPr>
          <p:spPr bwMode="auto">
            <a:xfrm>
              <a:off x="211" y="1835"/>
              <a:ext cx="3169"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4" name="Line 243"/>
            <p:cNvSpPr>
              <a:spLocks noChangeShapeType="1"/>
            </p:cNvSpPr>
            <p:nvPr/>
          </p:nvSpPr>
          <p:spPr bwMode="auto">
            <a:xfrm>
              <a:off x="211" y="1580"/>
              <a:ext cx="3169"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5" name="Line 244"/>
            <p:cNvSpPr>
              <a:spLocks noChangeShapeType="1"/>
            </p:cNvSpPr>
            <p:nvPr/>
          </p:nvSpPr>
          <p:spPr bwMode="auto">
            <a:xfrm>
              <a:off x="211" y="1584"/>
              <a:ext cx="3169"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6" name="Line 245"/>
            <p:cNvSpPr>
              <a:spLocks noChangeShapeType="1"/>
            </p:cNvSpPr>
            <p:nvPr/>
          </p:nvSpPr>
          <p:spPr bwMode="auto">
            <a:xfrm>
              <a:off x="211" y="1329"/>
              <a:ext cx="3169"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7" name="Line 246"/>
            <p:cNvSpPr>
              <a:spLocks noChangeShapeType="1"/>
            </p:cNvSpPr>
            <p:nvPr/>
          </p:nvSpPr>
          <p:spPr bwMode="auto">
            <a:xfrm>
              <a:off x="211" y="1334"/>
              <a:ext cx="3169"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8" name="Line 247"/>
            <p:cNvSpPr>
              <a:spLocks noChangeShapeType="1"/>
            </p:cNvSpPr>
            <p:nvPr/>
          </p:nvSpPr>
          <p:spPr bwMode="auto">
            <a:xfrm>
              <a:off x="211" y="1073"/>
              <a:ext cx="3169"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9" name="Line 248"/>
            <p:cNvSpPr>
              <a:spLocks noChangeShapeType="1"/>
            </p:cNvSpPr>
            <p:nvPr/>
          </p:nvSpPr>
          <p:spPr bwMode="auto">
            <a:xfrm>
              <a:off x="211" y="1078"/>
              <a:ext cx="3169"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60" name="Rectangle 249"/>
            <p:cNvSpPr>
              <a:spLocks noChangeArrowheads="1"/>
            </p:cNvSpPr>
            <p:nvPr/>
          </p:nvSpPr>
          <p:spPr bwMode="auto">
            <a:xfrm>
              <a:off x="208" y="822"/>
              <a:ext cx="3172" cy="3040"/>
            </a:xfrm>
            <a:prstGeom prst="rect">
              <a:avLst/>
            </a:pr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 name="Line 250"/>
            <p:cNvSpPr>
              <a:spLocks noChangeShapeType="1"/>
            </p:cNvSpPr>
            <p:nvPr/>
          </p:nvSpPr>
          <p:spPr bwMode="auto">
            <a:xfrm>
              <a:off x="739" y="3818"/>
              <a:ext cx="1" cy="83"/>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2" name="Rectangle 251"/>
            <p:cNvSpPr>
              <a:spLocks noChangeArrowheads="1"/>
            </p:cNvSpPr>
            <p:nvPr/>
          </p:nvSpPr>
          <p:spPr bwMode="auto">
            <a:xfrm>
              <a:off x="687" y="3695"/>
              <a:ext cx="12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Courier New" pitchFamily="49" charset="0"/>
                </a:rPr>
                <a:t>3.5</a:t>
              </a:r>
              <a:endParaRPr lang="en-US"/>
            </a:p>
          </p:txBody>
        </p:sp>
        <p:sp>
          <p:nvSpPr>
            <p:cNvPr id="63" name="Line 252"/>
            <p:cNvSpPr>
              <a:spLocks noChangeShapeType="1"/>
            </p:cNvSpPr>
            <p:nvPr/>
          </p:nvSpPr>
          <p:spPr bwMode="auto">
            <a:xfrm>
              <a:off x="1265" y="3818"/>
              <a:ext cx="1" cy="83"/>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4" name="Rectangle 253"/>
            <p:cNvSpPr>
              <a:spLocks noChangeArrowheads="1"/>
            </p:cNvSpPr>
            <p:nvPr/>
          </p:nvSpPr>
          <p:spPr bwMode="auto">
            <a:xfrm>
              <a:off x="1268" y="3695"/>
              <a:ext cx="65"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Courier New" pitchFamily="49" charset="0"/>
                </a:rPr>
                <a:t>4</a:t>
              </a:r>
              <a:endParaRPr lang="en-US"/>
            </a:p>
          </p:txBody>
        </p:sp>
        <p:sp>
          <p:nvSpPr>
            <p:cNvPr id="65" name="Line 254"/>
            <p:cNvSpPr>
              <a:spLocks noChangeShapeType="1"/>
            </p:cNvSpPr>
            <p:nvPr/>
          </p:nvSpPr>
          <p:spPr bwMode="auto">
            <a:xfrm>
              <a:off x="1794" y="3818"/>
              <a:ext cx="1" cy="83"/>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6" name="Rectangle 255"/>
            <p:cNvSpPr>
              <a:spLocks noChangeArrowheads="1"/>
            </p:cNvSpPr>
            <p:nvPr/>
          </p:nvSpPr>
          <p:spPr bwMode="auto">
            <a:xfrm>
              <a:off x="1742" y="3695"/>
              <a:ext cx="12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Courier New" pitchFamily="49" charset="0"/>
                </a:rPr>
                <a:t>4.5</a:t>
              </a:r>
              <a:endParaRPr lang="en-US"/>
            </a:p>
          </p:txBody>
        </p:sp>
        <p:sp>
          <p:nvSpPr>
            <p:cNvPr id="67" name="Line 256"/>
            <p:cNvSpPr>
              <a:spLocks noChangeShapeType="1"/>
            </p:cNvSpPr>
            <p:nvPr/>
          </p:nvSpPr>
          <p:spPr bwMode="auto">
            <a:xfrm>
              <a:off x="2323" y="3818"/>
              <a:ext cx="1" cy="83"/>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8" name="Rectangle 257"/>
            <p:cNvSpPr>
              <a:spLocks noChangeArrowheads="1"/>
            </p:cNvSpPr>
            <p:nvPr/>
          </p:nvSpPr>
          <p:spPr bwMode="auto">
            <a:xfrm>
              <a:off x="2325" y="3695"/>
              <a:ext cx="65"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Courier New" pitchFamily="49" charset="0"/>
                </a:rPr>
                <a:t>5</a:t>
              </a:r>
              <a:endParaRPr lang="en-US"/>
            </a:p>
          </p:txBody>
        </p:sp>
        <p:sp>
          <p:nvSpPr>
            <p:cNvPr id="69" name="Line 258"/>
            <p:cNvSpPr>
              <a:spLocks noChangeShapeType="1"/>
            </p:cNvSpPr>
            <p:nvPr/>
          </p:nvSpPr>
          <p:spPr bwMode="auto">
            <a:xfrm>
              <a:off x="2849" y="3818"/>
              <a:ext cx="1" cy="83"/>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0" name="Rectangle 259"/>
            <p:cNvSpPr>
              <a:spLocks noChangeArrowheads="1"/>
            </p:cNvSpPr>
            <p:nvPr/>
          </p:nvSpPr>
          <p:spPr bwMode="auto">
            <a:xfrm>
              <a:off x="2796" y="3695"/>
              <a:ext cx="12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Courier New" pitchFamily="49" charset="0"/>
                </a:rPr>
                <a:t>5.5</a:t>
              </a:r>
              <a:endParaRPr lang="en-US"/>
            </a:p>
          </p:txBody>
        </p:sp>
        <p:sp>
          <p:nvSpPr>
            <p:cNvPr id="71" name="Rectangle 260"/>
            <p:cNvSpPr>
              <a:spLocks noChangeArrowheads="1"/>
            </p:cNvSpPr>
            <p:nvPr/>
          </p:nvSpPr>
          <p:spPr bwMode="auto">
            <a:xfrm>
              <a:off x="74" y="2523"/>
              <a:ext cx="12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Courier New" pitchFamily="49" charset="0"/>
                </a:rPr>
                <a:t>200</a:t>
              </a:r>
              <a:endParaRPr lang="en-US"/>
            </a:p>
          </p:txBody>
        </p:sp>
        <p:sp>
          <p:nvSpPr>
            <p:cNvPr id="72" name="Line 261"/>
            <p:cNvSpPr>
              <a:spLocks noChangeShapeType="1"/>
            </p:cNvSpPr>
            <p:nvPr/>
          </p:nvSpPr>
          <p:spPr bwMode="auto">
            <a:xfrm>
              <a:off x="191" y="3350"/>
              <a:ext cx="42"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3" name="Rectangle 262"/>
            <p:cNvSpPr>
              <a:spLocks noChangeArrowheads="1"/>
            </p:cNvSpPr>
            <p:nvPr/>
          </p:nvSpPr>
          <p:spPr bwMode="auto">
            <a:xfrm>
              <a:off x="60" y="1277"/>
              <a:ext cx="21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Courier New" pitchFamily="49" charset="0"/>
                </a:rPr>
                <a:t>300</a:t>
              </a:r>
              <a:endParaRPr lang="en-US"/>
            </a:p>
          </p:txBody>
        </p:sp>
        <p:sp>
          <p:nvSpPr>
            <p:cNvPr id="74" name="Line 263"/>
            <p:cNvSpPr>
              <a:spLocks noChangeShapeType="1"/>
            </p:cNvSpPr>
            <p:nvPr/>
          </p:nvSpPr>
          <p:spPr bwMode="auto">
            <a:xfrm>
              <a:off x="191" y="2091"/>
              <a:ext cx="42"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5" name="Rectangle 264"/>
            <p:cNvSpPr>
              <a:spLocks noChangeArrowheads="1"/>
            </p:cNvSpPr>
            <p:nvPr/>
          </p:nvSpPr>
          <p:spPr bwMode="auto">
            <a:xfrm>
              <a:off x="208" y="822"/>
              <a:ext cx="3172" cy="3040"/>
            </a:xfrm>
            <a:prstGeom prst="rect">
              <a:avLst/>
            </a:pr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6" name="Oval 9"/>
          <p:cNvSpPr>
            <a:spLocks noChangeArrowheads="1"/>
          </p:cNvSpPr>
          <p:nvPr/>
        </p:nvSpPr>
        <p:spPr bwMode="auto">
          <a:xfrm>
            <a:off x="827137" y="3681040"/>
            <a:ext cx="108000" cy="108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8" name="Line 10"/>
          <p:cNvSpPr>
            <a:spLocks noChangeShapeType="1"/>
          </p:cNvSpPr>
          <p:nvPr/>
        </p:nvSpPr>
        <p:spPr bwMode="auto">
          <a:xfrm flipV="1">
            <a:off x="891710" y="3719039"/>
            <a:ext cx="614480" cy="5741"/>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9" name="Line 11"/>
          <p:cNvSpPr>
            <a:spLocks noChangeShapeType="1"/>
          </p:cNvSpPr>
          <p:nvPr/>
        </p:nvSpPr>
        <p:spPr bwMode="auto">
          <a:xfrm>
            <a:off x="1488495" y="3721909"/>
            <a:ext cx="0" cy="272889"/>
          </a:xfrm>
          <a:prstGeom prst="line">
            <a:avLst/>
          </a:prstGeom>
          <a:noFill/>
          <a:ln w="25400">
            <a:solidFill>
              <a:srgbClr val="0000FF"/>
            </a:solidFill>
            <a:round/>
            <a:headEnd/>
            <a:tailEnd type="stealth" w="lg" len="med"/>
          </a:ln>
          <a:extLst>
            <a:ext uri="{909E8E84-426E-40DD-AFC4-6F175D3DCCD1}">
              <a14:hiddenFill xmlns:a14="http://schemas.microsoft.com/office/drawing/2010/main">
                <a:noFill/>
              </a14:hiddenFill>
            </a:ext>
          </a:extLst>
        </p:spPr>
        <p:txBody>
          <a:bodyPr/>
          <a:lstStyle/>
          <a:p>
            <a:endParaRPr lang="en-CA"/>
          </a:p>
        </p:txBody>
      </p:sp>
      <p:sp>
        <p:nvSpPr>
          <p:cNvPr id="80" name="Oval 12"/>
          <p:cNvSpPr>
            <a:spLocks noChangeArrowheads="1"/>
          </p:cNvSpPr>
          <p:nvPr/>
        </p:nvSpPr>
        <p:spPr bwMode="auto">
          <a:xfrm>
            <a:off x="1452190" y="3962573"/>
            <a:ext cx="108000" cy="108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1" name="Line 10"/>
          <p:cNvSpPr>
            <a:spLocks noChangeShapeType="1"/>
          </p:cNvSpPr>
          <p:nvPr/>
        </p:nvSpPr>
        <p:spPr bwMode="auto">
          <a:xfrm>
            <a:off x="1490848" y="4016573"/>
            <a:ext cx="614872"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82" name="Line 11"/>
          <p:cNvSpPr>
            <a:spLocks noChangeShapeType="1"/>
          </p:cNvSpPr>
          <p:nvPr/>
        </p:nvSpPr>
        <p:spPr bwMode="auto">
          <a:xfrm flipH="1">
            <a:off x="2098257" y="4016573"/>
            <a:ext cx="0" cy="259684"/>
          </a:xfrm>
          <a:prstGeom prst="line">
            <a:avLst/>
          </a:prstGeom>
          <a:noFill/>
          <a:ln w="25400">
            <a:solidFill>
              <a:srgbClr val="0000FF"/>
            </a:solidFill>
            <a:round/>
            <a:headEnd/>
            <a:tailEnd type="stealth" w="lg" len="med"/>
          </a:ln>
          <a:extLst>
            <a:ext uri="{909E8E84-426E-40DD-AFC4-6F175D3DCCD1}">
              <a14:hiddenFill xmlns:a14="http://schemas.microsoft.com/office/drawing/2010/main">
                <a:noFill/>
              </a14:hiddenFill>
            </a:ext>
          </a:extLst>
        </p:spPr>
        <p:txBody>
          <a:bodyPr/>
          <a:lstStyle/>
          <a:p>
            <a:endParaRPr lang="en-CA"/>
          </a:p>
        </p:txBody>
      </p:sp>
      <p:sp>
        <p:nvSpPr>
          <p:cNvPr id="83" name="Oval 12"/>
          <p:cNvSpPr>
            <a:spLocks noChangeArrowheads="1"/>
          </p:cNvSpPr>
          <p:nvPr/>
        </p:nvSpPr>
        <p:spPr bwMode="auto">
          <a:xfrm>
            <a:off x="2051720" y="4250348"/>
            <a:ext cx="108000" cy="108000"/>
          </a:xfrm>
          <a:prstGeom prst="ellipse">
            <a:avLst/>
          </a:prstGeom>
          <a:solidFill>
            <a:schemeClr val="accent1"/>
          </a:solidFill>
          <a:ln w="9525">
            <a:solidFill>
              <a:schemeClr val="tx1"/>
            </a:solidFill>
            <a:round/>
            <a:headEnd/>
            <a:tailEnd/>
          </a:ln>
        </p:spPr>
        <p:txBody>
          <a:bodyPr wrap="none" anchor="ctr"/>
          <a:lstStyle/>
          <a:p>
            <a:endParaRPr lang="en-US"/>
          </a:p>
        </p:txBody>
      </p:sp>
      <p:graphicFrame>
        <p:nvGraphicFramePr>
          <p:cNvPr id="84" name="Object 8"/>
          <p:cNvGraphicFramePr>
            <a:graphicFrameLocks noChangeAspect="1"/>
          </p:cNvGraphicFramePr>
          <p:nvPr>
            <p:extLst>
              <p:ext uri="{D42A27DB-BD31-4B8C-83A1-F6EECF244321}">
                <p14:modId xmlns:p14="http://schemas.microsoft.com/office/powerpoint/2010/main" val="1714919702"/>
              </p:ext>
            </p:extLst>
          </p:nvPr>
        </p:nvGraphicFramePr>
        <p:xfrm>
          <a:off x="919349" y="4070573"/>
          <a:ext cx="577240" cy="273370"/>
        </p:xfrm>
        <a:graphic>
          <a:graphicData uri="http://schemas.openxmlformats.org/presentationml/2006/ole">
            <mc:AlternateContent xmlns:mc="http://schemas.openxmlformats.org/markup-compatibility/2006">
              <mc:Choice xmlns:v="urn:schemas-microsoft-com:vml" Requires="v">
                <p:oleObj name="Equation" r:id="rId11" imgW="482391" imgH="228501" progId="Equation.DSMT4">
                  <p:embed/>
                </p:oleObj>
              </mc:Choice>
              <mc:Fallback>
                <p:oleObj name="Equation" r:id="rId11" imgW="482391" imgH="228501" progId="Equation.DSMT4">
                  <p:embed/>
                  <p:pic>
                    <p:nvPicPr>
                      <p:cNvPr id="84"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9349" y="4070573"/>
                        <a:ext cx="577240" cy="273370"/>
                      </a:xfrm>
                      <a:prstGeom prst="rect">
                        <a:avLst/>
                      </a:prstGeom>
                      <a:solidFill>
                        <a:schemeClr val="bg1"/>
                      </a:solidFill>
                    </p:spPr>
                  </p:pic>
                </p:oleObj>
              </mc:Fallback>
            </mc:AlternateContent>
          </a:graphicData>
        </a:graphic>
      </p:graphicFrame>
      <p:graphicFrame>
        <p:nvGraphicFramePr>
          <p:cNvPr id="85" name="Object 8"/>
          <p:cNvGraphicFramePr>
            <a:graphicFrameLocks noChangeAspect="1"/>
          </p:cNvGraphicFramePr>
          <p:nvPr>
            <p:extLst>
              <p:ext uri="{D42A27DB-BD31-4B8C-83A1-F6EECF244321}">
                <p14:modId xmlns:p14="http://schemas.microsoft.com/office/powerpoint/2010/main" val="2899593371"/>
              </p:ext>
            </p:extLst>
          </p:nvPr>
        </p:nvGraphicFramePr>
        <p:xfrm>
          <a:off x="1415646" y="4358348"/>
          <a:ext cx="738385" cy="289141"/>
        </p:xfrm>
        <a:graphic>
          <a:graphicData uri="http://schemas.openxmlformats.org/presentationml/2006/ole">
            <mc:AlternateContent xmlns:mc="http://schemas.openxmlformats.org/markup-compatibility/2006">
              <mc:Choice xmlns:v="urn:schemas-microsoft-com:vml" Requires="v">
                <p:oleObj name="Equation" r:id="rId13" imgW="583947" imgH="228501" progId="Equation.DSMT4">
                  <p:embed/>
                </p:oleObj>
              </mc:Choice>
              <mc:Fallback>
                <p:oleObj name="Equation" r:id="rId13" imgW="583947" imgH="228501" progId="Equation.DSMT4">
                  <p:embed/>
                  <p:pic>
                    <p:nvPicPr>
                      <p:cNvPr id="85"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15646" y="4358348"/>
                        <a:ext cx="738385" cy="289141"/>
                      </a:xfrm>
                      <a:prstGeom prst="rect">
                        <a:avLst/>
                      </a:prstGeom>
                      <a:solidFill>
                        <a:schemeClr val="bg1"/>
                      </a:solidFill>
                    </p:spPr>
                  </p:pic>
                </p:oleObj>
              </mc:Fallback>
            </mc:AlternateContent>
          </a:graphicData>
        </a:graphic>
      </p:graphicFrame>
      <p:sp>
        <p:nvSpPr>
          <p:cNvPr id="86" name="Line 10"/>
          <p:cNvSpPr>
            <a:spLocks noChangeShapeType="1"/>
          </p:cNvSpPr>
          <p:nvPr/>
        </p:nvSpPr>
        <p:spPr bwMode="auto">
          <a:xfrm>
            <a:off x="2101701" y="4294298"/>
            <a:ext cx="603964"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87" name="Line 11"/>
          <p:cNvSpPr>
            <a:spLocks noChangeShapeType="1"/>
          </p:cNvSpPr>
          <p:nvPr/>
        </p:nvSpPr>
        <p:spPr bwMode="auto">
          <a:xfrm>
            <a:off x="2705665" y="4304348"/>
            <a:ext cx="3445" cy="283894"/>
          </a:xfrm>
          <a:prstGeom prst="line">
            <a:avLst/>
          </a:prstGeom>
          <a:noFill/>
          <a:ln w="25400">
            <a:solidFill>
              <a:srgbClr val="0000FF"/>
            </a:solidFill>
            <a:round/>
            <a:headEnd/>
            <a:tailEnd type="stealth" w="lg" len="med"/>
          </a:ln>
          <a:extLst>
            <a:ext uri="{909E8E84-426E-40DD-AFC4-6F175D3DCCD1}">
              <a14:hiddenFill xmlns:a14="http://schemas.microsoft.com/office/drawing/2010/main">
                <a:noFill/>
              </a14:hiddenFill>
            </a:ext>
          </a:extLst>
        </p:spPr>
        <p:txBody>
          <a:bodyPr/>
          <a:lstStyle/>
          <a:p>
            <a:endParaRPr lang="en-CA"/>
          </a:p>
        </p:txBody>
      </p:sp>
      <p:sp>
        <p:nvSpPr>
          <p:cNvPr id="88" name="Oval 12"/>
          <p:cNvSpPr>
            <a:spLocks noChangeArrowheads="1"/>
          </p:cNvSpPr>
          <p:nvPr/>
        </p:nvSpPr>
        <p:spPr bwMode="auto">
          <a:xfrm>
            <a:off x="2657044" y="4552377"/>
            <a:ext cx="108000" cy="108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9" name="Line 10"/>
          <p:cNvSpPr>
            <a:spLocks noChangeShapeType="1"/>
          </p:cNvSpPr>
          <p:nvPr/>
        </p:nvSpPr>
        <p:spPr bwMode="auto">
          <a:xfrm>
            <a:off x="2747575" y="4588242"/>
            <a:ext cx="560907"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90" name="Line 11"/>
          <p:cNvSpPr>
            <a:spLocks noChangeShapeType="1"/>
          </p:cNvSpPr>
          <p:nvPr/>
        </p:nvSpPr>
        <p:spPr bwMode="auto">
          <a:xfrm>
            <a:off x="3308482" y="4588242"/>
            <a:ext cx="1148" cy="273747"/>
          </a:xfrm>
          <a:prstGeom prst="line">
            <a:avLst/>
          </a:prstGeom>
          <a:noFill/>
          <a:ln w="25400">
            <a:solidFill>
              <a:srgbClr val="0000FF"/>
            </a:solidFill>
            <a:round/>
            <a:headEnd/>
            <a:tailEnd type="stealth" w="lg" len="med"/>
          </a:ln>
          <a:extLst>
            <a:ext uri="{909E8E84-426E-40DD-AFC4-6F175D3DCCD1}">
              <a14:hiddenFill xmlns:a14="http://schemas.microsoft.com/office/drawing/2010/main">
                <a:noFill/>
              </a14:hiddenFill>
            </a:ext>
          </a:extLst>
        </p:spPr>
        <p:txBody>
          <a:bodyPr/>
          <a:lstStyle/>
          <a:p>
            <a:endParaRPr lang="en-CA"/>
          </a:p>
        </p:txBody>
      </p:sp>
      <p:sp>
        <p:nvSpPr>
          <p:cNvPr id="91" name="Oval 12"/>
          <p:cNvSpPr>
            <a:spLocks noChangeArrowheads="1"/>
          </p:cNvSpPr>
          <p:nvPr/>
        </p:nvSpPr>
        <p:spPr bwMode="auto">
          <a:xfrm>
            <a:off x="3264339" y="4836974"/>
            <a:ext cx="108000" cy="108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 name="Line 10"/>
          <p:cNvSpPr>
            <a:spLocks noChangeShapeType="1"/>
          </p:cNvSpPr>
          <p:nvPr/>
        </p:nvSpPr>
        <p:spPr bwMode="auto">
          <a:xfrm>
            <a:off x="3308482" y="4883335"/>
            <a:ext cx="615446"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93" name="Line 11"/>
          <p:cNvSpPr>
            <a:spLocks noChangeShapeType="1"/>
          </p:cNvSpPr>
          <p:nvPr/>
        </p:nvSpPr>
        <p:spPr bwMode="auto">
          <a:xfrm>
            <a:off x="3918319" y="4876446"/>
            <a:ext cx="5609" cy="288203"/>
          </a:xfrm>
          <a:prstGeom prst="line">
            <a:avLst/>
          </a:prstGeom>
          <a:noFill/>
          <a:ln w="25400">
            <a:solidFill>
              <a:srgbClr val="0000FF"/>
            </a:solidFill>
            <a:round/>
            <a:headEnd/>
            <a:tailEnd type="stealth" w="lg" len="med"/>
          </a:ln>
          <a:extLst>
            <a:ext uri="{909E8E84-426E-40DD-AFC4-6F175D3DCCD1}">
              <a14:hiddenFill xmlns:a14="http://schemas.microsoft.com/office/drawing/2010/main">
                <a:noFill/>
              </a14:hiddenFill>
            </a:ext>
          </a:extLst>
        </p:spPr>
        <p:txBody>
          <a:bodyPr/>
          <a:lstStyle/>
          <a:p>
            <a:endParaRPr lang="en-CA"/>
          </a:p>
        </p:txBody>
      </p:sp>
      <p:sp>
        <p:nvSpPr>
          <p:cNvPr id="94" name="Oval 12"/>
          <p:cNvSpPr>
            <a:spLocks noChangeArrowheads="1"/>
          </p:cNvSpPr>
          <p:nvPr/>
        </p:nvSpPr>
        <p:spPr bwMode="auto">
          <a:xfrm>
            <a:off x="3864319" y="5117774"/>
            <a:ext cx="108000" cy="108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5" name="Line 17"/>
          <p:cNvSpPr>
            <a:spLocks noChangeShapeType="1"/>
          </p:cNvSpPr>
          <p:nvPr/>
        </p:nvSpPr>
        <p:spPr bwMode="auto">
          <a:xfrm>
            <a:off x="277178" y="3467025"/>
            <a:ext cx="4217988" cy="20066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CA"/>
          </a:p>
        </p:txBody>
      </p:sp>
      <p:graphicFrame>
        <p:nvGraphicFramePr>
          <p:cNvPr id="96" name="Object 8"/>
          <p:cNvGraphicFramePr>
            <a:graphicFrameLocks noChangeAspect="1"/>
          </p:cNvGraphicFramePr>
          <p:nvPr>
            <p:extLst>
              <p:ext uri="{D42A27DB-BD31-4B8C-83A1-F6EECF244321}">
                <p14:modId xmlns:p14="http://schemas.microsoft.com/office/powerpoint/2010/main" val="2865040099"/>
              </p:ext>
            </p:extLst>
          </p:nvPr>
        </p:nvGraphicFramePr>
        <p:xfrm>
          <a:off x="836444" y="3406199"/>
          <a:ext cx="687102" cy="274841"/>
        </p:xfrm>
        <a:graphic>
          <a:graphicData uri="http://schemas.openxmlformats.org/presentationml/2006/ole">
            <mc:AlternateContent xmlns:mc="http://schemas.openxmlformats.org/markup-compatibility/2006">
              <mc:Choice xmlns:v="urn:schemas-microsoft-com:vml" Requires="v">
                <p:oleObj name="Equation" r:id="rId15" imgW="571252" imgH="228501" progId="Equation.DSMT4">
                  <p:embed/>
                </p:oleObj>
              </mc:Choice>
              <mc:Fallback>
                <p:oleObj name="Equation" r:id="rId15" imgW="571252" imgH="228501" progId="Equation.DSMT4">
                  <p:embed/>
                  <p:pic>
                    <p:nvPicPr>
                      <p:cNvPr id="96"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6444" y="3406199"/>
                        <a:ext cx="687102" cy="274841"/>
                      </a:xfrm>
                      <a:prstGeom prst="rect">
                        <a:avLst/>
                      </a:prstGeom>
                      <a:solidFill>
                        <a:schemeClr val="bg1"/>
                      </a:solidFill>
                    </p:spPr>
                  </p:pic>
                </p:oleObj>
              </mc:Fallback>
            </mc:AlternateContent>
          </a:graphicData>
        </a:graphic>
      </p:graphicFrame>
      <p:graphicFrame>
        <p:nvGraphicFramePr>
          <p:cNvPr id="109" name="Object 8"/>
          <p:cNvGraphicFramePr>
            <a:graphicFrameLocks noChangeAspect="1"/>
          </p:cNvGraphicFramePr>
          <p:nvPr>
            <p:extLst>
              <p:ext uri="{D42A27DB-BD31-4B8C-83A1-F6EECF244321}">
                <p14:modId xmlns:p14="http://schemas.microsoft.com/office/powerpoint/2010/main" val="1050052648"/>
              </p:ext>
            </p:extLst>
          </p:nvPr>
        </p:nvGraphicFramePr>
        <p:xfrm>
          <a:off x="5997243" y="3085436"/>
          <a:ext cx="1439863" cy="576262"/>
        </p:xfrm>
        <a:graphic>
          <a:graphicData uri="http://schemas.openxmlformats.org/presentationml/2006/ole">
            <mc:AlternateContent xmlns:mc="http://schemas.openxmlformats.org/markup-compatibility/2006">
              <mc:Choice xmlns:v="urn:schemas-microsoft-com:vml" Requires="v">
                <p:oleObj name="Equation" r:id="rId17" imgW="571252" imgH="228501" progId="Equation.DSMT4">
                  <p:embed/>
                </p:oleObj>
              </mc:Choice>
              <mc:Fallback>
                <p:oleObj name="Equation" r:id="rId17" imgW="571252" imgH="228501" progId="Equation.DSMT4">
                  <p:embed/>
                  <p:pic>
                    <p:nvPicPr>
                      <p:cNvPr id="109"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97243" y="3085436"/>
                        <a:ext cx="1439863"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 name="Object 23"/>
          <p:cNvGraphicFramePr>
            <a:graphicFrameLocks noChangeAspect="1"/>
          </p:cNvGraphicFramePr>
          <p:nvPr>
            <p:extLst>
              <p:ext uri="{D42A27DB-BD31-4B8C-83A1-F6EECF244321}">
                <p14:modId xmlns:p14="http://schemas.microsoft.com/office/powerpoint/2010/main" val="297936648"/>
              </p:ext>
            </p:extLst>
          </p:nvPr>
        </p:nvGraphicFramePr>
        <p:xfrm>
          <a:off x="4312133" y="3949562"/>
          <a:ext cx="1978025" cy="476250"/>
        </p:xfrm>
        <a:graphic>
          <a:graphicData uri="http://schemas.openxmlformats.org/presentationml/2006/ole">
            <mc:AlternateContent xmlns:mc="http://schemas.openxmlformats.org/markup-compatibility/2006">
              <mc:Choice xmlns:v="urn:schemas-microsoft-com:vml" Requires="v">
                <p:oleObj name="Equation" r:id="rId19" imgW="685502" imgH="165028" progId="Equation.DSMT4">
                  <p:embed/>
                </p:oleObj>
              </mc:Choice>
              <mc:Fallback>
                <p:oleObj name="Equation" r:id="rId19" imgW="685502" imgH="165028" progId="Equation.DSMT4">
                  <p:embed/>
                  <p:pic>
                    <p:nvPicPr>
                      <p:cNvPr id="110"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12133" y="3949562"/>
                        <a:ext cx="197802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 name="Object 24"/>
          <p:cNvGraphicFramePr>
            <a:graphicFrameLocks noChangeAspect="1"/>
          </p:cNvGraphicFramePr>
          <p:nvPr>
            <p:extLst>
              <p:ext uri="{D42A27DB-BD31-4B8C-83A1-F6EECF244321}">
                <p14:modId xmlns:p14="http://schemas.microsoft.com/office/powerpoint/2010/main" val="220718875"/>
              </p:ext>
            </p:extLst>
          </p:nvPr>
        </p:nvGraphicFramePr>
        <p:xfrm>
          <a:off x="4283968" y="4746958"/>
          <a:ext cx="1530350" cy="488950"/>
        </p:xfrm>
        <a:graphic>
          <a:graphicData uri="http://schemas.openxmlformats.org/presentationml/2006/ole">
            <mc:AlternateContent xmlns:mc="http://schemas.openxmlformats.org/markup-compatibility/2006">
              <mc:Choice xmlns:v="urn:schemas-microsoft-com:vml" Requires="v">
                <p:oleObj name="Equation" r:id="rId21" imgW="596900" imgH="190500" progId="Equation.DSMT4">
                  <p:embed/>
                </p:oleObj>
              </mc:Choice>
              <mc:Fallback>
                <p:oleObj name="Equation" r:id="rId21" imgW="596900" imgH="190500" progId="Equation.DSMT4">
                  <p:embed/>
                  <p:pic>
                    <p:nvPicPr>
                      <p:cNvPr id="111" name="Object 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83968" y="4746958"/>
                        <a:ext cx="1530350"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 name="Object 27"/>
          <p:cNvGraphicFramePr>
            <a:graphicFrameLocks noChangeAspect="1"/>
          </p:cNvGraphicFramePr>
          <p:nvPr>
            <p:extLst>
              <p:ext uri="{D42A27DB-BD31-4B8C-83A1-F6EECF244321}">
                <p14:modId xmlns:p14="http://schemas.microsoft.com/office/powerpoint/2010/main" val="2463354923"/>
              </p:ext>
            </p:extLst>
          </p:nvPr>
        </p:nvGraphicFramePr>
        <p:xfrm>
          <a:off x="4269841" y="6039593"/>
          <a:ext cx="1027113" cy="487363"/>
        </p:xfrm>
        <a:graphic>
          <a:graphicData uri="http://schemas.openxmlformats.org/presentationml/2006/ole">
            <mc:AlternateContent xmlns:mc="http://schemas.openxmlformats.org/markup-compatibility/2006">
              <mc:Choice xmlns:v="urn:schemas-microsoft-com:vml" Requires="v">
                <p:oleObj name="Equation" r:id="rId23" imgW="482391" imgH="228501" progId="Equation.DSMT4">
                  <p:embed/>
                </p:oleObj>
              </mc:Choice>
              <mc:Fallback>
                <p:oleObj name="Equation" r:id="rId23" imgW="482391" imgH="228501" progId="Equation.DSMT4">
                  <p:embed/>
                  <p:pic>
                    <p:nvPicPr>
                      <p:cNvPr id="112"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69841" y="6039593"/>
                        <a:ext cx="1027113"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 name="Object 28"/>
          <p:cNvGraphicFramePr>
            <a:graphicFrameLocks noChangeAspect="1"/>
          </p:cNvGraphicFramePr>
          <p:nvPr>
            <p:extLst>
              <p:ext uri="{D42A27DB-BD31-4B8C-83A1-F6EECF244321}">
                <p14:modId xmlns:p14="http://schemas.microsoft.com/office/powerpoint/2010/main" val="1303211035"/>
              </p:ext>
            </p:extLst>
          </p:nvPr>
        </p:nvGraphicFramePr>
        <p:xfrm>
          <a:off x="5393205" y="6041443"/>
          <a:ext cx="1384300" cy="479425"/>
        </p:xfrm>
        <a:graphic>
          <a:graphicData uri="http://schemas.openxmlformats.org/presentationml/2006/ole">
            <mc:AlternateContent xmlns:mc="http://schemas.openxmlformats.org/markup-compatibility/2006">
              <mc:Choice xmlns:v="urn:schemas-microsoft-com:vml" Requires="v">
                <p:oleObj name="Equation" r:id="rId25" imgW="660400" imgH="228600" progId="Equation.DSMT4">
                  <p:embed/>
                </p:oleObj>
              </mc:Choice>
              <mc:Fallback>
                <p:oleObj name="Equation" r:id="rId25" imgW="660400" imgH="228600" progId="Equation.DSMT4">
                  <p:embed/>
                  <p:pic>
                    <p:nvPicPr>
                      <p:cNvPr id="113" name="Object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93205" y="6041443"/>
                        <a:ext cx="1384300"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 name="Line 29"/>
          <p:cNvSpPr>
            <a:spLocks noChangeShapeType="1"/>
          </p:cNvSpPr>
          <p:nvPr/>
        </p:nvSpPr>
        <p:spPr bwMode="auto">
          <a:xfrm flipV="1">
            <a:off x="6366538" y="4192077"/>
            <a:ext cx="873125" cy="0"/>
          </a:xfrm>
          <a:prstGeom prst="line">
            <a:avLst/>
          </a:prstGeom>
          <a:noFill/>
          <a:ln w="28575">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en-CA"/>
          </a:p>
        </p:txBody>
      </p:sp>
      <p:sp>
        <p:nvSpPr>
          <p:cNvPr id="115" name="Line 30"/>
          <p:cNvSpPr>
            <a:spLocks noChangeShapeType="1"/>
          </p:cNvSpPr>
          <p:nvPr/>
        </p:nvSpPr>
        <p:spPr bwMode="auto">
          <a:xfrm>
            <a:off x="6024231" y="4703754"/>
            <a:ext cx="0" cy="508000"/>
          </a:xfrm>
          <a:prstGeom prst="line">
            <a:avLst/>
          </a:prstGeom>
          <a:noFill/>
          <a:ln w="2540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en-CA"/>
          </a:p>
        </p:txBody>
      </p:sp>
      <p:sp>
        <p:nvSpPr>
          <p:cNvPr id="116" name="TextBox 115"/>
          <p:cNvSpPr txBox="1">
            <a:spLocks noChangeArrowheads="1"/>
          </p:cNvSpPr>
          <p:nvPr/>
        </p:nvSpPr>
        <p:spPr bwMode="auto">
          <a:xfrm>
            <a:off x="4230356" y="3121948"/>
            <a:ext cx="17938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dirty="0">
                <a:solidFill>
                  <a:srgbClr val="FF0000"/>
                </a:solidFill>
                <a:latin typeface="Century" pitchFamily="18" charset="0"/>
              </a:rPr>
              <a:t>Initial value</a:t>
            </a:r>
          </a:p>
        </p:txBody>
      </p:sp>
      <p:sp>
        <p:nvSpPr>
          <p:cNvPr id="117" name="TextBox 116"/>
          <p:cNvSpPr txBox="1">
            <a:spLocks noChangeArrowheads="1"/>
          </p:cNvSpPr>
          <p:nvPr/>
        </p:nvSpPr>
        <p:spPr bwMode="auto">
          <a:xfrm>
            <a:off x="4283967" y="3589998"/>
            <a:ext cx="4413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dirty="0">
                <a:solidFill>
                  <a:srgbClr val="FF0000"/>
                </a:solidFill>
                <a:latin typeface="Century" pitchFamily="18" charset="0"/>
              </a:rPr>
              <a:t>For every increase in 50 cents:</a:t>
            </a:r>
          </a:p>
        </p:txBody>
      </p:sp>
      <p:sp>
        <p:nvSpPr>
          <p:cNvPr id="118" name="TextBox 117"/>
          <p:cNvSpPr txBox="1">
            <a:spLocks noChangeArrowheads="1"/>
          </p:cNvSpPr>
          <p:nvPr/>
        </p:nvSpPr>
        <p:spPr bwMode="auto">
          <a:xfrm>
            <a:off x="4230356" y="4272867"/>
            <a:ext cx="47089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dirty="0">
                <a:solidFill>
                  <a:srgbClr val="FF0000"/>
                </a:solidFill>
                <a:latin typeface="Century" pitchFamily="18" charset="0"/>
              </a:rPr>
              <a:t>Sales will decrease by 20 units</a:t>
            </a:r>
          </a:p>
        </p:txBody>
      </p:sp>
      <p:sp>
        <p:nvSpPr>
          <p:cNvPr id="119" name="TextBox 118"/>
          <p:cNvSpPr txBox="1">
            <a:spLocks noChangeArrowheads="1"/>
          </p:cNvSpPr>
          <p:nvPr/>
        </p:nvSpPr>
        <p:spPr bwMode="auto">
          <a:xfrm>
            <a:off x="4305762" y="5286909"/>
            <a:ext cx="447229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dirty="0">
                <a:solidFill>
                  <a:srgbClr val="FF0000"/>
                </a:solidFill>
                <a:latin typeface="Century" pitchFamily="18" charset="0"/>
              </a:rPr>
              <a:t>For every change, a new set of coordinates will be created</a:t>
            </a:r>
          </a:p>
        </p:txBody>
      </p:sp>
      <p:sp>
        <p:nvSpPr>
          <p:cNvPr id="121" name="Text Box 24"/>
          <p:cNvSpPr txBox="1">
            <a:spLocks noChangeArrowheads="1"/>
          </p:cNvSpPr>
          <p:nvPr/>
        </p:nvSpPr>
        <p:spPr bwMode="auto">
          <a:xfrm>
            <a:off x="4273099" y="3113012"/>
            <a:ext cx="3289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000" dirty="0">
                <a:solidFill>
                  <a:srgbClr val="FF0000"/>
                </a:solidFill>
                <a:latin typeface="Century" pitchFamily="18" charset="0"/>
              </a:rPr>
              <a:t>The points can be used to make a straight line</a:t>
            </a:r>
          </a:p>
        </p:txBody>
      </p:sp>
      <p:sp>
        <p:nvSpPr>
          <p:cNvPr id="122" name="Text Box 25"/>
          <p:cNvSpPr txBox="1">
            <a:spLocks noChangeArrowheads="1"/>
          </p:cNvSpPr>
          <p:nvPr/>
        </p:nvSpPr>
        <p:spPr bwMode="auto">
          <a:xfrm>
            <a:off x="4325089" y="3963955"/>
            <a:ext cx="3163888"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100" dirty="0">
                <a:solidFill>
                  <a:srgbClr val="FF0000"/>
                </a:solidFill>
                <a:latin typeface="Century" pitchFamily="18" charset="0"/>
              </a:rPr>
              <a:t>Use the slope equation to find how the price affects quantity</a:t>
            </a:r>
          </a:p>
        </p:txBody>
      </p:sp>
      <p:graphicFrame>
        <p:nvGraphicFramePr>
          <p:cNvPr id="123" name="Object 26"/>
          <p:cNvGraphicFramePr>
            <a:graphicFrameLocks noChangeAspect="1"/>
          </p:cNvGraphicFramePr>
          <p:nvPr>
            <p:extLst>
              <p:ext uri="{D42A27DB-BD31-4B8C-83A1-F6EECF244321}">
                <p14:modId xmlns:p14="http://schemas.microsoft.com/office/powerpoint/2010/main" val="2880431300"/>
              </p:ext>
            </p:extLst>
          </p:nvPr>
        </p:nvGraphicFramePr>
        <p:xfrm>
          <a:off x="4379680" y="5047843"/>
          <a:ext cx="2130425" cy="1081088"/>
        </p:xfrm>
        <a:graphic>
          <a:graphicData uri="http://schemas.openxmlformats.org/presentationml/2006/ole">
            <mc:AlternateContent xmlns:mc="http://schemas.openxmlformats.org/markup-compatibility/2006">
              <mc:Choice xmlns:v="urn:schemas-microsoft-com:vml" Requires="v">
                <p:oleObj name="Equation" r:id="rId27" imgW="825500" imgH="419100" progId="Equation.DSMT4">
                  <p:embed/>
                </p:oleObj>
              </mc:Choice>
              <mc:Fallback>
                <p:oleObj name="Equation" r:id="rId27" imgW="825500" imgH="419100" progId="Equation.DSMT4">
                  <p:embed/>
                  <p:pic>
                    <p:nvPicPr>
                      <p:cNvPr id="123" name="Object 2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379680" y="5047843"/>
                        <a:ext cx="2130425" cy="1081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51581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animEffect transition="in" filter="fade">
                                      <p:cBhvr>
                                        <p:cTn id="7" dur="1000"/>
                                        <p:tgtEl>
                                          <p:spTgt spid="258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8052"/>
                                        </p:tgtEl>
                                        <p:attrNameLst>
                                          <p:attrName>style.visibility</p:attrName>
                                        </p:attrNameLst>
                                      </p:cBhvr>
                                      <p:to>
                                        <p:strVal val="visible"/>
                                      </p:to>
                                    </p:set>
                                    <p:animEffect transition="in" filter="fade">
                                      <p:cBhvr>
                                        <p:cTn id="12" dur="1000"/>
                                        <p:tgtEl>
                                          <p:spTgt spid="2580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58051">
                                            <p:txEl>
                                              <p:pRg st="2" end="2"/>
                                            </p:txEl>
                                          </p:spTgt>
                                        </p:tgtEl>
                                        <p:attrNameLst>
                                          <p:attrName>style.visibility</p:attrName>
                                        </p:attrNameLst>
                                      </p:cBhvr>
                                      <p:to>
                                        <p:strVal val="visible"/>
                                      </p:to>
                                    </p:set>
                                    <p:animEffect transition="in" filter="fade">
                                      <p:cBhvr>
                                        <p:cTn id="22" dur="1000"/>
                                        <p:tgtEl>
                                          <p:spTgt spid="2580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58053"/>
                                        </p:tgtEl>
                                        <p:attrNameLst>
                                          <p:attrName>style.visibility</p:attrName>
                                        </p:attrNameLst>
                                      </p:cBhvr>
                                      <p:to>
                                        <p:strVal val="visible"/>
                                      </p:to>
                                    </p:set>
                                    <p:animEffect transition="in" filter="fade">
                                      <p:cBhvr>
                                        <p:cTn id="27" dur="1000"/>
                                        <p:tgtEl>
                                          <p:spTgt spid="25805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58051">
                                            <p:txEl>
                                              <p:pRg st="4" end="4"/>
                                            </p:txEl>
                                          </p:spTgt>
                                        </p:tgtEl>
                                        <p:attrNameLst>
                                          <p:attrName>style.visibility</p:attrName>
                                        </p:attrNameLst>
                                      </p:cBhvr>
                                      <p:to>
                                        <p:strVal val="visible"/>
                                      </p:to>
                                    </p:set>
                                    <p:animEffect transition="in" filter="fade">
                                      <p:cBhvr>
                                        <p:cTn id="37" dur="1000"/>
                                        <p:tgtEl>
                                          <p:spTgt spid="25805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58054"/>
                                        </p:tgtEl>
                                        <p:attrNameLst>
                                          <p:attrName>style.visibility</p:attrName>
                                        </p:attrNameLst>
                                      </p:cBhvr>
                                      <p:to>
                                        <p:strVal val="visible"/>
                                      </p:to>
                                    </p:set>
                                    <p:animEffect transition="in" filter="fade">
                                      <p:cBhvr>
                                        <p:cTn id="42" dur="1000"/>
                                        <p:tgtEl>
                                          <p:spTgt spid="25805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58051">
                                            <p:txEl>
                                              <p:pRg st="6" end="6"/>
                                            </p:txEl>
                                          </p:spTgt>
                                        </p:tgtEl>
                                        <p:attrNameLst>
                                          <p:attrName>style.visibility</p:attrName>
                                        </p:attrNameLst>
                                      </p:cBhvr>
                                      <p:to>
                                        <p:strVal val="visible"/>
                                      </p:to>
                                    </p:set>
                                    <p:animEffect transition="in" filter="fade">
                                      <p:cBhvr>
                                        <p:cTn id="52" dur="1000"/>
                                        <p:tgtEl>
                                          <p:spTgt spid="258051">
                                            <p:txEl>
                                              <p:pRg st="6" end="6"/>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58055"/>
                                        </p:tgtEl>
                                        <p:attrNameLst>
                                          <p:attrName>style.visibility</p:attrName>
                                        </p:attrNameLst>
                                      </p:cBhvr>
                                      <p:to>
                                        <p:strVal val="visible"/>
                                      </p:to>
                                    </p:set>
                                    <p:animEffect transition="in" filter="fade">
                                      <p:cBhvr>
                                        <p:cTn id="57" dur="1000"/>
                                        <p:tgtEl>
                                          <p:spTgt spid="25805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linds(horizont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6"/>
                                        </p:tgtEl>
                                        <p:attrNameLst>
                                          <p:attrName>style.visibility</p:attrName>
                                        </p:attrNameLst>
                                      </p:cBhvr>
                                      <p:to>
                                        <p:strVal val="visible"/>
                                      </p:to>
                                    </p:set>
                                    <p:animEffect transition="in" filter="blinds(horizontal)">
                                      <p:cBhvr>
                                        <p:cTn id="67" dur="500"/>
                                        <p:tgtEl>
                                          <p:spTgt spid="1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9"/>
                                        </p:tgtEl>
                                        <p:attrNameLst>
                                          <p:attrName>style.visibility</p:attrName>
                                        </p:attrNameLst>
                                      </p:cBhvr>
                                      <p:to>
                                        <p:strVal val="visible"/>
                                      </p:to>
                                    </p:set>
                                    <p:animEffect transition="in" filter="fade">
                                      <p:cBhvr>
                                        <p:cTn id="72" dur="1000"/>
                                        <p:tgtEl>
                                          <p:spTgt spid="109"/>
                                        </p:tgtEl>
                                      </p:cBhvr>
                                    </p:animEffect>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wipe(down)">
                                      <p:cBhvr>
                                        <p:cTn id="77" dur="580">
                                          <p:stCondLst>
                                            <p:cond delay="0"/>
                                          </p:stCondLst>
                                        </p:cTn>
                                        <p:tgtEl>
                                          <p:spTgt spid="76"/>
                                        </p:tgtEl>
                                      </p:cBhvr>
                                    </p:animEffect>
                                    <p:anim calcmode="lin" valueType="num">
                                      <p:cBhvr>
                                        <p:cTn id="78" dur="1822"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76"/>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76"/>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76"/>
                                        </p:tgtEl>
                                        <p:attrNameLst>
                                          <p:attrName>ppt_y</p:attrName>
                                        </p:attrNameLst>
                                      </p:cBhvr>
                                      <p:tavLst>
                                        <p:tav tm="0" fmla="#ppt_y-sin(pi*$)/81">
                                          <p:val>
                                            <p:fltVal val="0"/>
                                          </p:val>
                                        </p:tav>
                                        <p:tav tm="100000">
                                          <p:val>
                                            <p:fltVal val="1"/>
                                          </p:val>
                                        </p:tav>
                                      </p:tavLst>
                                    </p:anim>
                                    <p:animScale>
                                      <p:cBhvr>
                                        <p:cTn id="83" dur="26">
                                          <p:stCondLst>
                                            <p:cond delay="650"/>
                                          </p:stCondLst>
                                        </p:cTn>
                                        <p:tgtEl>
                                          <p:spTgt spid="76"/>
                                        </p:tgtEl>
                                      </p:cBhvr>
                                      <p:to x="100000" y="60000"/>
                                    </p:animScale>
                                    <p:animScale>
                                      <p:cBhvr>
                                        <p:cTn id="84" dur="166" decel="50000">
                                          <p:stCondLst>
                                            <p:cond delay="676"/>
                                          </p:stCondLst>
                                        </p:cTn>
                                        <p:tgtEl>
                                          <p:spTgt spid="76"/>
                                        </p:tgtEl>
                                      </p:cBhvr>
                                      <p:to x="100000" y="100000"/>
                                    </p:animScale>
                                    <p:animScale>
                                      <p:cBhvr>
                                        <p:cTn id="85" dur="26">
                                          <p:stCondLst>
                                            <p:cond delay="1312"/>
                                          </p:stCondLst>
                                        </p:cTn>
                                        <p:tgtEl>
                                          <p:spTgt spid="76"/>
                                        </p:tgtEl>
                                      </p:cBhvr>
                                      <p:to x="100000" y="80000"/>
                                    </p:animScale>
                                    <p:animScale>
                                      <p:cBhvr>
                                        <p:cTn id="86" dur="166" decel="50000">
                                          <p:stCondLst>
                                            <p:cond delay="1338"/>
                                          </p:stCondLst>
                                        </p:cTn>
                                        <p:tgtEl>
                                          <p:spTgt spid="76"/>
                                        </p:tgtEl>
                                      </p:cBhvr>
                                      <p:to x="100000" y="100000"/>
                                    </p:animScale>
                                    <p:animScale>
                                      <p:cBhvr>
                                        <p:cTn id="87" dur="26">
                                          <p:stCondLst>
                                            <p:cond delay="1642"/>
                                          </p:stCondLst>
                                        </p:cTn>
                                        <p:tgtEl>
                                          <p:spTgt spid="76"/>
                                        </p:tgtEl>
                                      </p:cBhvr>
                                      <p:to x="100000" y="90000"/>
                                    </p:animScale>
                                    <p:animScale>
                                      <p:cBhvr>
                                        <p:cTn id="88" dur="166" decel="50000">
                                          <p:stCondLst>
                                            <p:cond delay="1668"/>
                                          </p:stCondLst>
                                        </p:cTn>
                                        <p:tgtEl>
                                          <p:spTgt spid="76"/>
                                        </p:tgtEl>
                                      </p:cBhvr>
                                      <p:to x="100000" y="100000"/>
                                    </p:animScale>
                                    <p:animScale>
                                      <p:cBhvr>
                                        <p:cTn id="89" dur="26">
                                          <p:stCondLst>
                                            <p:cond delay="1808"/>
                                          </p:stCondLst>
                                        </p:cTn>
                                        <p:tgtEl>
                                          <p:spTgt spid="76"/>
                                        </p:tgtEl>
                                      </p:cBhvr>
                                      <p:to x="100000" y="95000"/>
                                    </p:animScale>
                                    <p:animScale>
                                      <p:cBhvr>
                                        <p:cTn id="90" dur="166" decel="50000">
                                          <p:stCondLst>
                                            <p:cond delay="1834"/>
                                          </p:stCondLst>
                                        </p:cTn>
                                        <p:tgtEl>
                                          <p:spTgt spid="76"/>
                                        </p:tgtEl>
                                      </p:cBhvr>
                                      <p:to x="100000" y="100000"/>
                                    </p:animScale>
                                  </p:childTnLst>
                                </p:cTn>
                              </p:par>
                              <p:par>
                                <p:cTn id="91" presetID="10" presetClass="entr" presetSubtype="0" fill="hold" nodeType="with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fade">
                                      <p:cBhvr>
                                        <p:cTn id="93" dur="2000"/>
                                        <p:tgtEl>
                                          <p:spTgt spid="96"/>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117"/>
                                        </p:tgtEl>
                                        <p:attrNameLst>
                                          <p:attrName>style.visibility</p:attrName>
                                        </p:attrNameLst>
                                      </p:cBhvr>
                                      <p:to>
                                        <p:strVal val="visible"/>
                                      </p:to>
                                    </p:set>
                                    <p:animEffect transition="in" filter="blinds(horizontal)">
                                      <p:cBhvr>
                                        <p:cTn id="98" dur="500"/>
                                        <p:tgtEl>
                                          <p:spTgt spid="117"/>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nodeType="clickEffect">
                                  <p:stCondLst>
                                    <p:cond delay="0"/>
                                  </p:stCondLst>
                                  <p:childTnLst>
                                    <p:set>
                                      <p:cBhvr>
                                        <p:cTn id="102" dur="1" fill="hold">
                                          <p:stCondLst>
                                            <p:cond delay="0"/>
                                          </p:stCondLst>
                                        </p:cTn>
                                        <p:tgtEl>
                                          <p:spTgt spid="110"/>
                                        </p:tgtEl>
                                        <p:attrNameLst>
                                          <p:attrName>style.visibility</p:attrName>
                                        </p:attrNameLst>
                                      </p:cBhvr>
                                      <p:to>
                                        <p:strVal val="visible"/>
                                      </p:to>
                                    </p:set>
                                    <p:animEffect transition="in" filter="blinds(horizontal)">
                                      <p:cBhvr>
                                        <p:cTn id="103" dur="500"/>
                                        <p:tgtEl>
                                          <p:spTgt spid="110"/>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114"/>
                                        </p:tgtEl>
                                        <p:attrNameLst>
                                          <p:attrName>style.visibility</p:attrName>
                                        </p:attrNameLst>
                                      </p:cBhvr>
                                      <p:to>
                                        <p:strVal val="visible"/>
                                      </p:to>
                                    </p:set>
                                    <p:animEffect transition="in" filter="wipe(left)">
                                      <p:cBhvr>
                                        <p:cTn id="108" dur="500"/>
                                        <p:tgtEl>
                                          <p:spTgt spid="114"/>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118"/>
                                        </p:tgtEl>
                                        <p:attrNameLst>
                                          <p:attrName>style.visibility</p:attrName>
                                        </p:attrNameLst>
                                      </p:cBhvr>
                                      <p:to>
                                        <p:strVal val="visible"/>
                                      </p:to>
                                    </p:set>
                                    <p:animEffect transition="in" filter="blinds(horizontal)">
                                      <p:cBhvr>
                                        <p:cTn id="118" dur="500"/>
                                        <p:tgtEl>
                                          <p:spTgt spid="118"/>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nodeType="clickEffect">
                                  <p:stCondLst>
                                    <p:cond delay="0"/>
                                  </p:stCondLst>
                                  <p:childTnLst>
                                    <p:set>
                                      <p:cBhvr>
                                        <p:cTn id="122" dur="1" fill="hold">
                                          <p:stCondLst>
                                            <p:cond delay="0"/>
                                          </p:stCondLst>
                                        </p:cTn>
                                        <p:tgtEl>
                                          <p:spTgt spid="111"/>
                                        </p:tgtEl>
                                        <p:attrNameLst>
                                          <p:attrName>style.visibility</p:attrName>
                                        </p:attrNameLst>
                                      </p:cBhvr>
                                      <p:to>
                                        <p:strVal val="visible"/>
                                      </p:to>
                                    </p:set>
                                    <p:animEffect transition="in" filter="blinds(horizontal)">
                                      <p:cBhvr>
                                        <p:cTn id="123" dur="500"/>
                                        <p:tgtEl>
                                          <p:spTgt spid="111"/>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grpId="0" nodeType="clickEffect">
                                  <p:stCondLst>
                                    <p:cond delay="0"/>
                                  </p:stCondLst>
                                  <p:childTnLst>
                                    <p:set>
                                      <p:cBhvr>
                                        <p:cTn id="127" dur="1" fill="hold">
                                          <p:stCondLst>
                                            <p:cond delay="0"/>
                                          </p:stCondLst>
                                        </p:cTn>
                                        <p:tgtEl>
                                          <p:spTgt spid="115"/>
                                        </p:tgtEl>
                                        <p:attrNameLst>
                                          <p:attrName>style.visibility</p:attrName>
                                        </p:attrNameLst>
                                      </p:cBhvr>
                                      <p:to>
                                        <p:strVal val="visible"/>
                                      </p:to>
                                    </p:set>
                                    <p:animEffect transition="in" filter="wipe(up)">
                                      <p:cBhvr>
                                        <p:cTn id="128" dur="500"/>
                                        <p:tgtEl>
                                          <p:spTgt spid="115"/>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grpId="0" nodeType="clickEffect">
                                  <p:stCondLst>
                                    <p:cond delay="0"/>
                                  </p:stCondLst>
                                  <p:childTnLst>
                                    <p:set>
                                      <p:cBhvr>
                                        <p:cTn id="132" dur="1" fill="hold">
                                          <p:stCondLst>
                                            <p:cond delay="0"/>
                                          </p:stCondLst>
                                        </p:cTn>
                                        <p:tgtEl>
                                          <p:spTgt spid="79"/>
                                        </p:tgtEl>
                                        <p:attrNameLst>
                                          <p:attrName>style.visibility</p:attrName>
                                        </p:attrNameLst>
                                      </p:cBhvr>
                                      <p:to>
                                        <p:strVal val="visible"/>
                                      </p:to>
                                    </p:set>
                                    <p:animEffect transition="in" filter="wipe(up)">
                                      <p:cBhvr>
                                        <p:cTn id="133" dur="500"/>
                                        <p:tgtEl>
                                          <p:spTgt spid="79"/>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119"/>
                                        </p:tgtEl>
                                        <p:attrNameLst>
                                          <p:attrName>style.visibility</p:attrName>
                                        </p:attrNameLst>
                                      </p:cBhvr>
                                      <p:to>
                                        <p:strVal val="visible"/>
                                      </p:to>
                                    </p:set>
                                    <p:animEffect transition="in" filter="blinds(horizontal)">
                                      <p:cBhvr>
                                        <p:cTn id="138" dur="500"/>
                                        <p:tgtEl>
                                          <p:spTgt spid="119"/>
                                        </p:tgtEl>
                                      </p:cBhvr>
                                    </p:animEffect>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grpId="0" nodeType="clickEffect">
                                  <p:stCondLst>
                                    <p:cond delay="0"/>
                                  </p:stCondLst>
                                  <p:childTnLst>
                                    <p:set>
                                      <p:cBhvr>
                                        <p:cTn id="142" dur="1" fill="hold">
                                          <p:stCondLst>
                                            <p:cond delay="0"/>
                                          </p:stCondLst>
                                        </p:cTn>
                                        <p:tgtEl>
                                          <p:spTgt spid="80"/>
                                        </p:tgtEl>
                                        <p:attrNameLst>
                                          <p:attrName>style.visibility</p:attrName>
                                        </p:attrNameLst>
                                      </p:cBhvr>
                                      <p:to>
                                        <p:strVal val="visible"/>
                                      </p:to>
                                    </p:set>
                                    <p:animEffect transition="in" filter="wipe(down)">
                                      <p:cBhvr>
                                        <p:cTn id="143" dur="580">
                                          <p:stCondLst>
                                            <p:cond delay="0"/>
                                          </p:stCondLst>
                                        </p:cTn>
                                        <p:tgtEl>
                                          <p:spTgt spid="80"/>
                                        </p:tgtEl>
                                      </p:cBhvr>
                                    </p:animEffect>
                                    <p:anim calcmode="lin" valueType="num">
                                      <p:cBhvr>
                                        <p:cTn id="144" dur="1822" tmFilter="0,0; 0.14,0.36; 0.43,0.73; 0.71,0.91; 1.0,1.0">
                                          <p:stCondLst>
                                            <p:cond delay="0"/>
                                          </p:stCondLst>
                                        </p:cTn>
                                        <p:tgtEl>
                                          <p:spTgt spid="80"/>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80"/>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80"/>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80"/>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80"/>
                                        </p:tgtEl>
                                        <p:attrNameLst>
                                          <p:attrName>ppt_y</p:attrName>
                                        </p:attrNameLst>
                                      </p:cBhvr>
                                      <p:tavLst>
                                        <p:tav tm="0" fmla="#ppt_y-sin(pi*$)/81">
                                          <p:val>
                                            <p:fltVal val="0"/>
                                          </p:val>
                                        </p:tav>
                                        <p:tav tm="100000">
                                          <p:val>
                                            <p:fltVal val="1"/>
                                          </p:val>
                                        </p:tav>
                                      </p:tavLst>
                                    </p:anim>
                                    <p:animScale>
                                      <p:cBhvr>
                                        <p:cTn id="149" dur="26">
                                          <p:stCondLst>
                                            <p:cond delay="650"/>
                                          </p:stCondLst>
                                        </p:cTn>
                                        <p:tgtEl>
                                          <p:spTgt spid="80"/>
                                        </p:tgtEl>
                                      </p:cBhvr>
                                      <p:to x="100000" y="60000"/>
                                    </p:animScale>
                                    <p:animScale>
                                      <p:cBhvr>
                                        <p:cTn id="150" dur="166" decel="50000">
                                          <p:stCondLst>
                                            <p:cond delay="676"/>
                                          </p:stCondLst>
                                        </p:cTn>
                                        <p:tgtEl>
                                          <p:spTgt spid="80"/>
                                        </p:tgtEl>
                                      </p:cBhvr>
                                      <p:to x="100000" y="100000"/>
                                    </p:animScale>
                                    <p:animScale>
                                      <p:cBhvr>
                                        <p:cTn id="151" dur="26">
                                          <p:stCondLst>
                                            <p:cond delay="1312"/>
                                          </p:stCondLst>
                                        </p:cTn>
                                        <p:tgtEl>
                                          <p:spTgt spid="80"/>
                                        </p:tgtEl>
                                      </p:cBhvr>
                                      <p:to x="100000" y="80000"/>
                                    </p:animScale>
                                    <p:animScale>
                                      <p:cBhvr>
                                        <p:cTn id="152" dur="166" decel="50000">
                                          <p:stCondLst>
                                            <p:cond delay="1338"/>
                                          </p:stCondLst>
                                        </p:cTn>
                                        <p:tgtEl>
                                          <p:spTgt spid="80"/>
                                        </p:tgtEl>
                                      </p:cBhvr>
                                      <p:to x="100000" y="100000"/>
                                    </p:animScale>
                                    <p:animScale>
                                      <p:cBhvr>
                                        <p:cTn id="153" dur="26">
                                          <p:stCondLst>
                                            <p:cond delay="1642"/>
                                          </p:stCondLst>
                                        </p:cTn>
                                        <p:tgtEl>
                                          <p:spTgt spid="80"/>
                                        </p:tgtEl>
                                      </p:cBhvr>
                                      <p:to x="100000" y="90000"/>
                                    </p:animScale>
                                    <p:animScale>
                                      <p:cBhvr>
                                        <p:cTn id="154" dur="166" decel="50000">
                                          <p:stCondLst>
                                            <p:cond delay="1668"/>
                                          </p:stCondLst>
                                        </p:cTn>
                                        <p:tgtEl>
                                          <p:spTgt spid="80"/>
                                        </p:tgtEl>
                                      </p:cBhvr>
                                      <p:to x="100000" y="100000"/>
                                    </p:animScale>
                                    <p:animScale>
                                      <p:cBhvr>
                                        <p:cTn id="155" dur="26">
                                          <p:stCondLst>
                                            <p:cond delay="1808"/>
                                          </p:stCondLst>
                                        </p:cTn>
                                        <p:tgtEl>
                                          <p:spTgt spid="80"/>
                                        </p:tgtEl>
                                      </p:cBhvr>
                                      <p:to x="100000" y="95000"/>
                                    </p:animScale>
                                    <p:animScale>
                                      <p:cBhvr>
                                        <p:cTn id="156" dur="166" decel="50000">
                                          <p:stCondLst>
                                            <p:cond delay="1834"/>
                                          </p:stCondLst>
                                        </p:cTn>
                                        <p:tgtEl>
                                          <p:spTgt spid="80"/>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3" presetClass="entr" presetSubtype="10" fill="hold" nodeType="clickEffect">
                                  <p:stCondLst>
                                    <p:cond delay="0"/>
                                  </p:stCondLst>
                                  <p:childTnLst>
                                    <p:set>
                                      <p:cBhvr>
                                        <p:cTn id="160" dur="1" fill="hold">
                                          <p:stCondLst>
                                            <p:cond delay="0"/>
                                          </p:stCondLst>
                                        </p:cTn>
                                        <p:tgtEl>
                                          <p:spTgt spid="112"/>
                                        </p:tgtEl>
                                        <p:attrNameLst>
                                          <p:attrName>style.visibility</p:attrName>
                                        </p:attrNameLst>
                                      </p:cBhvr>
                                      <p:to>
                                        <p:strVal val="visible"/>
                                      </p:to>
                                    </p:set>
                                    <p:animEffect transition="in" filter="blinds(horizontal)">
                                      <p:cBhvr>
                                        <p:cTn id="161" dur="500"/>
                                        <p:tgtEl>
                                          <p:spTgt spid="112"/>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nodeType="clickEffect">
                                  <p:stCondLst>
                                    <p:cond delay="0"/>
                                  </p:stCondLst>
                                  <p:childTnLst>
                                    <p:set>
                                      <p:cBhvr>
                                        <p:cTn id="165" dur="1" fill="hold">
                                          <p:stCondLst>
                                            <p:cond delay="0"/>
                                          </p:stCondLst>
                                        </p:cTn>
                                        <p:tgtEl>
                                          <p:spTgt spid="84"/>
                                        </p:tgtEl>
                                        <p:attrNameLst>
                                          <p:attrName>style.visibility</p:attrName>
                                        </p:attrNameLst>
                                      </p:cBhvr>
                                      <p:to>
                                        <p:strVal val="visible"/>
                                      </p:to>
                                    </p:set>
                                    <p:animEffect transition="in" filter="blinds(horizontal)">
                                      <p:cBhvr>
                                        <p:cTn id="166" dur="500"/>
                                        <p:tgtEl>
                                          <p:spTgt spid="84"/>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81"/>
                                        </p:tgtEl>
                                        <p:attrNameLst>
                                          <p:attrName>style.visibility</p:attrName>
                                        </p:attrNameLst>
                                      </p:cBhvr>
                                      <p:to>
                                        <p:strVal val="visible"/>
                                      </p:to>
                                    </p:set>
                                    <p:animEffect transition="in" filter="wipe(left)">
                                      <p:cBhvr>
                                        <p:cTn id="171" dur="500"/>
                                        <p:tgtEl>
                                          <p:spTgt spid="81"/>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1" fill="hold" grpId="0" nodeType="clickEffect">
                                  <p:stCondLst>
                                    <p:cond delay="0"/>
                                  </p:stCondLst>
                                  <p:childTnLst>
                                    <p:set>
                                      <p:cBhvr>
                                        <p:cTn id="175" dur="1" fill="hold">
                                          <p:stCondLst>
                                            <p:cond delay="0"/>
                                          </p:stCondLst>
                                        </p:cTn>
                                        <p:tgtEl>
                                          <p:spTgt spid="82"/>
                                        </p:tgtEl>
                                        <p:attrNameLst>
                                          <p:attrName>style.visibility</p:attrName>
                                        </p:attrNameLst>
                                      </p:cBhvr>
                                      <p:to>
                                        <p:strVal val="visible"/>
                                      </p:to>
                                    </p:set>
                                    <p:animEffect transition="in" filter="wipe(up)">
                                      <p:cBhvr>
                                        <p:cTn id="176" dur="500"/>
                                        <p:tgtEl>
                                          <p:spTgt spid="82"/>
                                        </p:tgtEl>
                                      </p:cBhvr>
                                    </p:animEffect>
                                  </p:childTnLst>
                                </p:cTn>
                              </p:par>
                            </p:childTnLst>
                          </p:cTn>
                        </p:par>
                      </p:childTnLst>
                    </p:cTn>
                  </p:par>
                  <p:par>
                    <p:cTn id="177" fill="hold">
                      <p:stCondLst>
                        <p:cond delay="indefinite"/>
                      </p:stCondLst>
                      <p:childTnLst>
                        <p:par>
                          <p:cTn id="178" fill="hold">
                            <p:stCondLst>
                              <p:cond delay="0"/>
                            </p:stCondLst>
                            <p:childTnLst>
                              <p:par>
                                <p:cTn id="179" presetID="26" presetClass="entr" presetSubtype="0" fill="hold" grpId="0" nodeType="clickEffect">
                                  <p:stCondLst>
                                    <p:cond delay="0"/>
                                  </p:stCondLst>
                                  <p:childTnLst>
                                    <p:set>
                                      <p:cBhvr>
                                        <p:cTn id="180" dur="1" fill="hold">
                                          <p:stCondLst>
                                            <p:cond delay="0"/>
                                          </p:stCondLst>
                                        </p:cTn>
                                        <p:tgtEl>
                                          <p:spTgt spid="83"/>
                                        </p:tgtEl>
                                        <p:attrNameLst>
                                          <p:attrName>style.visibility</p:attrName>
                                        </p:attrNameLst>
                                      </p:cBhvr>
                                      <p:to>
                                        <p:strVal val="visible"/>
                                      </p:to>
                                    </p:set>
                                    <p:animEffect transition="in" filter="wipe(down)">
                                      <p:cBhvr>
                                        <p:cTn id="181" dur="580">
                                          <p:stCondLst>
                                            <p:cond delay="0"/>
                                          </p:stCondLst>
                                        </p:cTn>
                                        <p:tgtEl>
                                          <p:spTgt spid="83"/>
                                        </p:tgtEl>
                                      </p:cBhvr>
                                    </p:animEffect>
                                    <p:anim calcmode="lin" valueType="num">
                                      <p:cBhvr>
                                        <p:cTn id="182"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187" dur="26">
                                          <p:stCondLst>
                                            <p:cond delay="650"/>
                                          </p:stCondLst>
                                        </p:cTn>
                                        <p:tgtEl>
                                          <p:spTgt spid="83"/>
                                        </p:tgtEl>
                                      </p:cBhvr>
                                      <p:to x="100000" y="60000"/>
                                    </p:animScale>
                                    <p:animScale>
                                      <p:cBhvr>
                                        <p:cTn id="188" dur="166" decel="50000">
                                          <p:stCondLst>
                                            <p:cond delay="676"/>
                                          </p:stCondLst>
                                        </p:cTn>
                                        <p:tgtEl>
                                          <p:spTgt spid="83"/>
                                        </p:tgtEl>
                                      </p:cBhvr>
                                      <p:to x="100000" y="100000"/>
                                    </p:animScale>
                                    <p:animScale>
                                      <p:cBhvr>
                                        <p:cTn id="189" dur="26">
                                          <p:stCondLst>
                                            <p:cond delay="1312"/>
                                          </p:stCondLst>
                                        </p:cTn>
                                        <p:tgtEl>
                                          <p:spTgt spid="83"/>
                                        </p:tgtEl>
                                      </p:cBhvr>
                                      <p:to x="100000" y="80000"/>
                                    </p:animScale>
                                    <p:animScale>
                                      <p:cBhvr>
                                        <p:cTn id="190" dur="166" decel="50000">
                                          <p:stCondLst>
                                            <p:cond delay="1338"/>
                                          </p:stCondLst>
                                        </p:cTn>
                                        <p:tgtEl>
                                          <p:spTgt spid="83"/>
                                        </p:tgtEl>
                                      </p:cBhvr>
                                      <p:to x="100000" y="100000"/>
                                    </p:animScale>
                                    <p:animScale>
                                      <p:cBhvr>
                                        <p:cTn id="191" dur="26">
                                          <p:stCondLst>
                                            <p:cond delay="1642"/>
                                          </p:stCondLst>
                                        </p:cTn>
                                        <p:tgtEl>
                                          <p:spTgt spid="83"/>
                                        </p:tgtEl>
                                      </p:cBhvr>
                                      <p:to x="100000" y="90000"/>
                                    </p:animScale>
                                    <p:animScale>
                                      <p:cBhvr>
                                        <p:cTn id="192" dur="166" decel="50000">
                                          <p:stCondLst>
                                            <p:cond delay="1668"/>
                                          </p:stCondLst>
                                        </p:cTn>
                                        <p:tgtEl>
                                          <p:spTgt spid="83"/>
                                        </p:tgtEl>
                                      </p:cBhvr>
                                      <p:to x="100000" y="100000"/>
                                    </p:animScale>
                                    <p:animScale>
                                      <p:cBhvr>
                                        <p:cTn id="193" dur="26">
                                          <p:stCondLst>
                                            <p:cond delay="1808"/>
                                          </p:stCondLst>
                                        </p:cTn>
                                        <p:tgtEl>
                                          <p:spTgt spid="83"/>
                                        </p:tgtEl>
                                      </p:cBhvr>
                                      <p:to x="100000" y="95000"/>
                                    </p:animScale>
                                    <p:animScale>
                                      <p:cBhvr>
                                        <p:cTn id="194" dur="166" decel="50000">
                                          <p:stCondLst>
                                            <p:cond delay="1834"/>
                                          </p:stCondLst>
                                        </p:cTn>
                                        <p:tgtEl>
                                          <p:spTgt spid="83"/>
                                        </p:tgtEl>
                                      </p:cBhvr>
                                      <p:to x="100000" y="100000"/>
                                    </p:animScale>
                                  </p:childTnLst>
                                </p:cTn>
                              </p:par>
                            </p:childTnLst>
                          </p:cTn>
                        </p:par>
                      </p:childTnLst>
                    </p:cTn>
                  </p:par>
                  <p:par>
                    <p:cTn id="195" fill="hold">
                      <p:stCondLst>
                        <p:cond delay="indefinite"/>
                      </p:stCondLst>
                      <p:childTnLst>
                        <p:par>
                          <p:cTn id="196" fill="hold">
                            <p:stCondLst>
                              <p:cond delay="0"/>
                            </p:stCondLst>
                            <p:childTnLst>
                              <p:par>
                                <p:cTn id="197" presetID="3" presetClass="entr" presetSubtype="10" fill="hold" nodeType="clickEffect">
                                  <p:stCondLst>
                                    <p:cond delay="0"/>
                                  </p:stCondLst>
                                  <p:childTnLst>
                                    <p:set>
                                      <p:cBhvr>
                                        <p:cTn id="198" dur="1" fill="hold">
                                          <p:stCondLst>
                                            <p:cond delay="0"/>
                                          </p:stCondLst>
                                        </p:cTn>
                                        <p:tgtEl>
                                          <p:spTgt spid="113"/>
                                        </p:tgtEl>
                                        <p:attrNameLst>
                                          <p:attrName>style.visibility</p:attrName>
                                        </p:attrNameLst>
                                      </p:cBhvr>
                                      <p:to>
                                        <p:strVal val="visible"/>
                                      </p:to>
                                    </p:set>
                                    <p:animEffect transition="in" filter="blinds(horizontal)">
                                      <p:cBhvr>
                                        <p:cTn id="199" dur="500"/>
                                        <p:tgtEl>
                                          <p:spTgt spid="113"/>
                                        </p:tgtEl>
                                      </p:cBhvr>
                                    </p:animEffect>
                                  </p:childTnLst>
                                </p:cTn>
                              </p:par>
                            </p:childTnLst>
                          </p:cTn>
                        </p:par>
                      </p:childTnLst>
                    </p:cTn>
                  </p:par>
                  <p:par>
                    <p:cTn id="200" fill="hold">
                      <p:stCondLst>
                        <p:cond delay="indefinite"/>
                      </p:stCondLst>
                      <p:childTnLst>
                        <p:par>
                          <p:cTn id="201" fill="hold">
                            <p:stCondLst>
                              <p:cond delay="0"/>
                            </p:stCondLst>
                            <p:childTnLst>
                              <p:par>
                                <p:cTn id="202" presetID="3" presetClass="entr" presetSubtype="10" fill="hold" nodeType="clickEffect">
                                  <p:stCondLst>
                                    <p:cond delay="0"/>
                                  </p:stCondLst>
                                  <p:childTnLst>
                                    <p:set>
                                      <p:cBhvr>
                                        <p:cTn id="203" dur="1" fill="hold">
                                          <p:stCondLst>
                                            <p:cond delay="0"/>
                                          </p:stCondLst>
                                        </p:cTn>
                                        <p:tgtEl>
                                          <p:spTgt spid="85"/>
                                        </p:tgtEl>
                                        <p:attrNameLst>
                                          <p:attrName>style.visibility</p:attrName>
                                        </p:attrNameLst>
                                      </p:cBhvr>
                                      <p:to>
                                        <p:strVal val="visible"/>
                                      </p:to>
                                    </p:set>
                                    <p:animEffect transition="in" filter="blinds(horizontal)">
                                      <p:cBhvr>
                                        <p:cTn id="204" dur="500"/>
                                        <p:tgtEl>
                                          <p:spTgt spid="85"/>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grpId="0" nodeType="clickEffect">
                                  <p:stCondLst>
                                    <p:cond delay="0"/>
                                  </p:stCondLst>
                                  <p:childTnLst>
                                    <p:set>
                                      <p:cBhvr>
                                        <p:cTn id="208" dur="1" fill="hold">
                                          <p:stCondLst>
                                            <p:cond delay="0"/>
                                          </p:stCondLst>
                                        </p:cTn>
                                        <p:tgtEl>
                                          <p:spTgt spid="86"/>
                                        </p:tgtEl>
                                        <p:attrNameLst>
                                          <p:attrName>style.visibility</p:attrName>
                                        </p:attrNameLst>
                                      </p:cBhvr>
                                      <p:to>
                                        <p:strVal val="visible"/>
                                      </p:to>
                                    </p:set>
                                    <p:animEffect transition="in" filter="wipe(left)">
                                      <p:cBhvr>
                                        <p:cTn id="209" dur="500"/>
                                        <p:tgtEl>
                                          <p:spTgt spid="86"/>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1" fill="hold" grpId="0" nodeType="clickEffect">
                                  <p:stCondLst>
                                    <p:cond delay="0"/>
                                  </p:stCondLst>
                                  <p:childTnLst>
                                    <p:set>
                                      <p:cBhvr>
                                        <p:cTn id="213" dur="1" fill="hold">
                                          <p:stCondLst>
                                            <p:cond delay="0"/>
                                          </p:stCondLst>
                                        </p:cTn>
                                        <p:tgtEl>
                                          <p:spTgt spid="87"/>
                                        </p:tgtEl>
                                        <p:attrNameLst>
                                          <p:attrName>style.visibility</p:attrName>
                                        </p:attrNameLst>
                                      </p:cBhvr>
                                      <p:to>
                                        <p:strVal val="visible"/>
                                      </p:to>
                                    </p:set>
                                    <p:animEffect transition="in" filter="wipe(up)">
                                      <p:cBhvr>
                                        <p:cTn id="214" dur="500"/>
                                        <p:tgtEl>
                                          <p:spTgt spid="87"/>
                                        </p:tgtEl>
                                      </p:cBhvr>
                                    </p:animEffect>
                                  </p:childTnLst>
                                </p:cTn>
                              </p:par>
                            </p:childTnLst>
                          </p:cTn>
                        </p:par>
                      </p:childTnLst>
                    </p:cTn>
                  </p:par>
                  <p:par>
                    <p:cTn id="215" fill="hold">
                      <p:stCondLst>
                        <p:cond delay="indefinite"/>
                      </p:stCondLst>
                      <p:childTnLst>
                        <p:par>
                          <p:cTn id="216" fill="hold">
                            <p:stCondLst>
                              <p:cond delay="0"/>
                            </p:stCondLst>
                            <p:childTnLst>
                              <p:par>
                                <p:cTn id="217" presetID="26" presetClass="entr" presetSubtype="0" fill="hold" grpId="0" nodeType="clickEffect">
                                  <p:stCondLst>
                                    <p:cond delay="0"/>
                                  </p:stCondLst>
                                  <p:childTnLst>
                                    <p:set>
                                      <p:cBhvr>
                                        <p:cTn id="218" dur="1" fill="hold">
                                          <p:stCondLst>
                                            <p:cond delay="0"/>
                                          </p:stCondLst>
                                        </p:cTn>
                                        <p:tgtEl>
                                          <p:spTgt spid="88"/>
                                        </p:tgtEl>
                                        <p:attrNameLst>
                                          <p:attrName>style.visibility</p:attrName>
                                        </p:attrNameLst>
                                      </p:cBhvr>
                                      <p:to>
                                        <p:strVal val="visible"/>
                                      </p:to>
                                    </p:set>
                                    <p:animEffect transition="in" filter="wipe(down)">
                                      <p:cBhvr>
                                        <p:cTn id="219" dur="580">
                                          <p:stCondLst>
                                            <p:cond delay="0"/>
                                          </p:stCondLst>
                                        </p:cTn>
                                        <p:tgtEl>
                                          <p:spTgt spid="88"/>
                                        </p:tgtEl>
                                      </p:cBhvr>
                                    </p:animEffect>
                                    <p:anim calcmode="lin" valueType="num">
                                      <p:cBhvr>
                                        <p:cTn id="220"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225" dur="26">
                                          <p:stCondLst>
                                            <p:cond delay="650"/>
                                          </p:stCondLst>
                                        </p:cTn>
                                        <p:tgtEl>
                                          <p:spTgt spid="88"/>
                                        </p:tgtEl>
                                      </p:cBhvr>
                                      <p:to x="100000" y="60000"/>
                                    </p:animScale>
                                    <p:animScale>
                                      <p:cBhvr>
                                        <p:cTn id="226" dur="166" decel="50000">
                                          <p:stCondLst>
                                            <p:cond delay="676"/>
                                          </p:stCondLst>
                                        </p:cTn>
                                        <p:tgtEl>
                                          <p:spTgt spid="88"/>
                                        </p:tgtEl>
                                      </p:cBhvr>
                                      <p:to x="100000" y="100000"/>
                                    </p:animScale>
                                    <p:animScale>
                                      <p:cBhvr>
                                        <p:cTn id="227" dur="26">
                                          <p:stCondLst>
                                            <p:cond delay="1312"/>
                                          </p:stCondLst>
                                        </p:cTn>
                                        <p:tgtEl>
                                          <p:spTgt spid="88"/>
                                        </p:tgtEl>
                                      </p:cBhvr>
                                      <p:to x="100000" y="80000"/>
                                    </p:animScale>
                                    <p:animScale>
                                      <p:cBhvr>
                                        <p:cTn id="228" dur="166" decel="50000">
                                          <p:stCondLst>
                                            <p:cond delay="1338"/>
                                          </p:stCondLst>
                                        </p:cTn>
                                        <p:tgtEl>
                                          <p:spTgt spid="88"/>
                                        </p:tgtEl>
                                      </p:cBhvr>
                                      <p:to x="100000" y="100000"/>
                                    </p:animScale>
                                    <p:animScale>
                                      <p:cBhvr>
                                        <p:cTn id="229" dur="26">
                                          <p:stCondLst>
                                            <p:cond delay="1642"/>
                                          </p:stCondLst>
                                        </p:cTn>
                                        <p:tgtEl>
                                          <p:spTgt spid="88"/>
                                        </p:tgtEl>
                                      </p:cBhvr>
                                      <p:to x="100000" y="90000"/>
                                    </p:animScale>
                                    <p:animScale>
                                      <p:cBhvr>
                                        <p:cTn id="230" dur="166" decel="50000">
                                          <p:stCondLst>
                                            <p:cond delay="1668"/>
                                          </p:stCondLst>
                                        </p:cTn>
                                        <p:tgtEl>
                                          <p:spTgt spid="88"/>
                                        </p:tgtEl>
                                      </p:cBhvr>
                                      <p:to x="100000" y="100000"/>
                                    </p:animScale>
                                    <p:animScale>
                                      <p:cBhvr>
                                        <p:cTn id="231" dur="26">
                                          <p:stCondLst>
                                            <p:cond delay="1808"/>
                                          </p:stCondLst>
                                        </p:cTn>
                                        <p:tgtEl>
                                          <p:spTgt spid="88"/>
                                        </p:tgtEl>
                                      </p:cBhvr>
                                      <p:to x="100000" y="95000"/>
                                    </p:animScale>
                                    <p:animScale>
                                      <p:cBhvr>
                                        <p:cTn id="232" dur="166" decel="50000">
                                          <p:stCondLst>
                                            <p:cond delay="1834"/>
                                          </p:stCondLst>
                                        </p:cTn>
                                        <p:tgtEl>
                                          <p:spTgt spid="88"/>
                                        </p:tgtEl>
                                      </p:cBhvr>
                                      <p:to x="100000" y="100000"/>
                                    </p:animScale>
                                  </p:childTnLst>
                                </p:cTn>
                              </p:par>
                            </p:childTnLst>
                          </p:cTn>
                        </p:par>
                      </p:childTnLst>
                    </p:cTn>
                  </p:par>
                  <p:par>
                    <p:cTn id="233" fill="hold">
                      <p:stCondLst>
                        <p:cond delay="indefinite"/>
                      </p:stCondLst>
                      <p:childTnLst>
                        <p:par>
                          <p:cTn id="234" fill="hold">
                            <p:stCondLst>
                              <p:cond delay="0"/>
                            </p:stCondLst>
                            <p:childTnLst>
                              <p:par>
                                <p:cTn id="235" presetID="22" presetClass="entr" presetSubtype="8" fill="hold" grpId="0" nodeType="clickEffect">
                                  <p:stCondLst>
                                    <p:cond delay="0"/>
                                  </p:stCondLst>
                                  <p:childTnLst>
                                    <p:set>
                                      <p:cBhvr>
                                        <p:cTn id="236" dur="1" fill="hold">
                                          <p:stCondLst>
                                            <p:cond delay="0"/>
                                          </p:stCondLst>
                                        </p:cTn>
                                        <p:tgtEl>
                                          <p:spTgt spid="89"/>
                                        </p:tgtEl>
                                        <p:attrNameLst>
                                          <p:attrName>style.visibility</p:attrName>
                                        </p:attrNameLst>
                                      </p:cBhvr>
                                      <p:to>
                                        <p:strVal val="visible"/>
                                      </p:to>
                                    </p:set>
                                    <p:animEffect transition="in" filter="wipe(left)">
                                      <p:cBhvr>
                                        <p:cTn id="237" dur="500"/>
                                        <p:tgtEl>
                                          <p:spTgt spid="89"/>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1" fill="hold" grpId="0" nodeType="clickEffect">
                                  <p:stCondLst>
                                    <p:cond delay="0"/>
                                  </p:stCondLst>
                                  <p:childTnLst>
                                    <p:set>
                                      <p:cBhvr>
                                        <p:cTn id="241" dur="1" fill="hold">
                                          <p:stCondLst>
                                            <p:cond delay="0"/>
                                          </p:stCondLst>
                                        </p:cTn>
                                        <p:tgtEl>
                                          <p:spTgt spid="90"/>
                                        </p:tgtEl>
                                        <p:attrNameLst>
                                          <p:attrName>style.visibility</p:attrName>
                                        </p:attrNameLst>
                                      </p:cBhvr>
                                      <p:to>
                                        <p:strVal val="visible"/>
                                      </p:to>
                                    </p:set>
                                    <p:animEffect transition="in" filter="wipe(up)">
                                      <p:cBhvr>
                                        <p:cTn id="242" dur="500"/>
                                        <p:tgtEl>
                                          <p:spTgt spid="90"/>
                                        </p:tgtEl>
                                      </p:cBhvr>
                                    </p:animEffect>
                                  </p:childTnLst>
                                </p:cTn>
                              </p:par>
                            </p:childTnLst>
                          </p:cTn>
                        </p:par>
                      </p:childTnLst>
                    </p:cTn>
                  </p:par>
                  <p:par>
                    <p:cTn id="243" fill="hold">
                      <p:stCondLst>
                        <p:cond delay="indefinite"/>
                      </p:stCondLst>
                      <p:childTnLst>
                        <p:par>
                          <p:cTn id="244" fill="hold">
                            <p:stCondLst>
                              <p:cond delay="0"/>
                            </p:stCondLst>
                            <p:childTnLst>
                              <p:par>
                                <p:cTn id="245" presetID="26" presetClass="entr" presetSubtype="0" fill="hold" grpId="0" nodeType="clickEffect">
                                  <p:stCondLst>
                                    <p:cond delay="0"/>
                                  </p:stCondLst>
                                  <p:childTnLst>
                                    <p:set>
                                      <p:cBhvr>
                                        <p:cTn id="246" dur="1" fill="hold">
                                          <p:stCondLst>
                                            <p:cond delay="0"/>
                                          </p:stCondLst>
                                        </p:cTn>
                                        <p:tgtEl>
                                          <p:spTgt spid="91"/>
                                        </p:tgtEl>
                                        <p:attrNameLst>
                                          <p:attrName>style.visibility</p:attrName>
                                        </p:attrNameLst>
                                      </p:cBhvr>
                                      <p:to>
                                        <p:strVal val="visible"/>
                                      </p:to>
                                    </p:set>
                                    <p:animEffect transition="in" filter="wipe(down)">
                                      <p:cBhvr>
                                        <p:cTn id="247" dur="580">
                                          <p:stCondLst>
                                            <p:cond delay="0"/>
                                          </p:stCondLst>
                                        </p:cTn>
                                        <p:tgtEl>
                                          <p:spTgt spid="91"/>
                                        </p:tgtEl>
                                      </p:cBhvr>
                                    </p:animEffect>
                                    <p:anim calcmode="lin" valueType="num">
                                      <p:cBhvr>
                                        <p:cTn id="248"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253" dur="26">
                                          <p:stCondLst>
                                            <p:cond delay="650"/>
                                          </p:stCondLst>
                                        </p:cTn>
                                        <p:tgtEl>
                                          <p:spTgt spid="91"/>
                                        </p:tgtEl>
                                      </p:cBhvr>
                                      <p:to x="100000" y="60000"/>
                                    </p:animScale>
                                    <p:animScale>
                                      <p:cBhvr>
                                        <p:cTn id="254" dur="166" decel="50000">
                                          <p:stCondLst>
                                            <p:cond delay="676"/>
                                          </p:stCondLst>
                                        </p:cTn>
                                        <p:tgtEl>
                                          <p:spTgt spid="91"/>
                                        </p:tgtEl>
                                      </p:cBhvr>
                                      <p:to x="100000" y="100000"/>
                                    </p:animScale>
                                    <p:animScale>
                                      <p:cBhvr>
                                        <p:cTn id="255" dur="26">
                                          <p:stCondLst>
                                            <p:cond delay="1312"/>
                                          </p:stCondLst>
                                        </p:cTn>
                                        <p:tgtEl>
                                          <p:spTgt spid="91"/>
                                        </p:tgtEl>
                                      </p:cBhvr>
                                      <p:to x="100000" y="80000"/>
                                    </p:animScale>
                                    <p:animScale>
                                      <p:cBhvr>
                                        <p:cTn id="256" dur="166" decel="50000">
                                          <p:stCondLst>
                                            <p:cond delay="1338"/>
                                          </p:stCondLst>
                                        </p:cTn>
                                        <p:tgtEl>
                                          <p:spTgt spid="91"/>
                                        </p:tgtEl>
                                      </p:cBhvr>
                                      <p:to x="100000" y="100000"/>
                                    </p:animScale>
                                    <p:animScale>
                                      <p:cBhvr>
                                        <p:cTn id="257" dur="26">
                                          <p:stCondLst>
                                            <p:cond delay="1642"/>
                                          </p:stCondLst>
                                        </p:cTn>
                                        <p:tgtEl>
                                          <p:spTgt spid="91"/>
                                        </p:tgtEl>
                                      </p:cBhvr>
                                      <p:to x="100000" y="90000"/>
                                    </p:animScale>
                                    <p:animScale>
                                      <p:cBhvr>
                                        <p:cTn id="258" dur="166" decel="50000">
                                          <p:stCondLst>
                                            <p:cond delay="1668"/>
                                          </p:stCondLst>
                                        </p:cTn>
                                        <p:tgtEl>
                                          <p:spTgt spid="91"/>
                                        </p:tgtEl>
                                      </p:cBhvr>
                                      <p:to x="100000" y="100000"/>
                                    </p:animScale>
                                    <p:animScale>
                                      <p:cBhvr>
                                        <p:cTn id="259" dur="26">
                                          <p:stCondLst>
                                            <p:cond delay="1808"/>
                                          </p:stCondLst>
                                        </p:cTn>
                                        <p:tgtEl>
                                          <p:spTgt spid="91"/>
                                        </p:tgtEl>
                                      </p:cBhvr>
                                      <p:to x="100000" y="95000"/>
                                    </p:animScale>
                                    <p:animScale>
                                      <p:cBhvr>
                                        <p:cTn id="260" dur="166" decel="50000">
                                          <p:stCondLst>
                                            <p:cond delay="1834"/>
                                          </p:stCondLst>
                                        </p:cTn>
                                        <p:tgtEl>
                                          <p:spTgt spid="91"/>
                                        </p:tgtEl>
                                      </p:cBhvr>
                                      <p:to x="100000" y="100000"/>
                                    </p:animScale>
                                  </p:childTnLst>
                                </p:cTn>
                              </p:par>
                            </p:childTnLst>
                          </p:cTn>
                        </p:par>
                      </p:childTnLst>
                    </p:cTn>
                  </p:par>
                  <p:par>
                    <p:cTn id="261" fill="hold">
                      <p:stCondLst>
                        <p:cond delay="indefinite"/>
                      </p:stCondLst>
                      <p:childTnLst>
                        <p:par>
                          <p:cTn id="262" fill="hold">
                            <p:stCondLst>
                              <p:cond delay="0"/>
                            </p:stCondLst>
                            <p:childTnLst>
                              <p:par>
                                <p:cTn id="263" presetID="22" presetClass="entr" presetSubtype="8" fill="hold" grpId="0" nodeType="clickEffect">
                                  <p:stCondLst>
                                    <p:cond delay="0"/>
                                  </p:stCondLst>
                                  <p:childTnLst>
                                    <p:set>
                                      <p:cBhvr>
                                        <p:cTn id="264" dur="1" fill="hold">
                                          <p:stCondLst>
                                            <p:cond delay="0"/>
                                          </p:stCondLst>
                                        </p:cTn>
                                        <p:tgtEl>
                                          <p:spTgt spid="92"/>
                                        </p:tgtEl>
                                        <p:attrNameLst>
                                          <p:attrName>style.visibility</p:attrName>
                                        </p:attrNameLst>
                                      </p:cBhvr>
                                      <p:to>
                                        <p:strVal val="visible"/>
                                      </p:to>
                                    </p:set>
                                    <p:animEffect transition="in" filter="wipe(left)">
                                      <p:cBhvr>
                                        <p:cTn id="265" dur="500"/>
                                        <p:tgtEl>
                                          <p:spTgt spid="92"/>
                                        </p:tgtEl>
                                      </p:cBhvr>
                                    </p:animEffect>
                                  </p:childTnLst>
                                </p:cTn>
                              </p:par>
                            </p:childTnLst>
                          </p:cTn>
                        </p:par>
                      </p:childTnLst>
                    </p:cTn>
                  </p:par>
                  <p:par>
                    <p:cTn id="266" fill="hold">
                      <p:stCondLst>
                        <p:cond delay="indefinite"/>
                      </p:stCondLst>
                      <p:childTnLst>
                        <p:par>
                          <p:cTn id="267" fill="hold">
                            <p:stCondLst>
                              <p:cond delay="0"/>
                            </p:stCondLst>
                            <p:childTnLst>
                              <p:par>
                                <p:cTn id="268" presetID="22" presetClass="entr" presetSubtype="1" fill="hold" grpId="0" nodeType="clickEffect">
                                  <p:stCondLst>
                                    <p:cond delay="0"/>
                                  </p:stCondLst>
                                  <p:childTnLst>
                                    <p:set>
                                      <p:cBhvr>
                                        <p:cTn id="269" dur="1" fill="hold">
                                          <p:stCondLst>
                                            <p:cond delay="0"/>
                                          </p:stCondLst>
                                        </p:cTn>
                                        <p:tgtEl>
                                          <p:spTgt spid="93"/>
                                        </p:tgtEl>
                                        <p:attrNameLst>
                                          <p:attrName>style.visibility</p:attrName>
                                        </p:attrNameLst>
                                      </p:cBhvr>
                                      <p:to>
                                        <p:strVal val="visible"/>
                                      </p:to>
                                    </p:set>
                                    <p:animEffect transition="in" filter="wipe(up)">
                                      <p:cBhvr>
                                        <p:cTn id="270" dur="500"/>
                                        <p:tgtEl>
                                          <p:spTgt spid="93"/>
                                        </p:tgtEl>
                                      </p:cBhvr>
                                    </p:animEffect>
                                  </p:childTnLst>
                                </p:cTn>
                              </p:par>
                            </p:childTnLst>
                          </p:cTn>
                        </p:par>
                      </p:childTnLst>
                    </p:cTn>
                  </p:par>
                  <p:par>
                    <p:cTn id="271" fill="hold">
                      <p:stCondLst>
                        <p:cond delay="indefinite"/>
                      </p:stCondLst>
                      <p:childTnLst>
                        <p:par>
                          <p:cTn id="272" fill="hold">
                            <p:stCondLst>
                              <p:cond delay="0"/>
                            </p:stCondLst>
                            <p:childTnLst>
                              <p:par>
                                <p:cTn id="273" presetID="26" presetClass="entr" presetSubtype="0" fill="hold" grpId="0" nodeType="clickEffect">
                                  <p:stCondLst>
                                    <p:cond delay="0"/>
                                  </p:stCondLst>
                                  <p:childTnLst>
                                    <p:set>
                                      <p:cBhvr>
                                        <p:cTn id="274" dur="1" fill="hold">
                                          <p:stCondLst>
                                            <p:cond delay="0"/>
                                          </p:stCondLst>
                                        </p:cTn>
                                        <p:tgtEl>
                                          <p:spTgt spid="94"/>
                                        </p:tgtEl>
                                        <p:attrNameLst>
                                          <p:attrName>style.visibility</p:attrName>
                                        </p:attrNameLst>
                                      </p:cBhvr>
                                      <p:to>
                                        <p:strVal val="visible"/>
                                      </p:to>
                                    </p:set>
                                    <p:animEffect transition="in" filter="wipe(down)">
                                      <p:cBhvr>
                                        <p:cTn id="275" dur="580">
                                          <p:stCondLst>
                                            <p:cond delay="0"/>
                                          </p:stCondLst>
                                        </p:cTn>
                                        <p:tgtEl>
                                          <p:spTgt spid="94"/>
                                        </p:tgtEl>
                                      </p:cBhvr>
                                    </p:animEffect>
                                    <p:anim calcmode="lin" valueType="num">
                                      <p:cBhvr>
                                        <p:cTn id="276"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277"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278"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279"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280"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281" dur="26">
                                          <p:stCondLst>
                                            <p:cond delay="650"/>
                                          </p:stCondLst>
                                        </p:cTn>
                                        <p:tgtEl>
                                          <p:spTgt spid="94"/>
                                        </p:tgtEl>
                                      </p:cBhvr>
                                      <p:to x="100000" y="60000"/>
                                    </p:animScale>
                                    <p:animScale>
                                      <p:cBhvr>
                                        <p:cTn id="282" dur="166" decel="50000">
                                          <p:stCondLst>
                                            <p:cond delay="676"/>
                                          </p:stCondLst>
                                        </p:cTn>
                                        <p:tgtEl>
                                          <p:spTgt spid="94"/>
                                        </p:tgtEl>
                                      </p:cBhvr>
                                      <p:to x="100000" y="100000"/>
                                    </p:animScale>
                                    <p:animScale>
                                      <p:cBhvr>
                                        <p:cTn id="283" dur="26">
                                          <p:stCondLst>
                                            <p:cond delay="1312"/>
                                          </p:stCondLst>
                                        </p:cTn>
                                        <p:tgtEl>
                                          <p:spTgt spid="94"/>
                                        </p:tgtEl>
                                      </p:cBhvr>
                                      <p:to x="100000" y="80000"/>
                                    </p:animScale>
                                    <p:animScale>
                                      <p:cBhvr>
                                        <p:cTn id="284" dur="166" decel="50000">
                                          <p:stCondLst>
                                            <p:cond delay="1338"/>
                                          </p:stCondLst>
                                        </p:cTn>
                                        <p:tgtEl>
                                          <p:spTgt spid="94"/>
                                        </p:tgtEl>
                                      </p:cBhvr>
                                      <p:to x="100000" y="100000"/>
                                    </p:animScale>
                                    <p:animScale>
                                      <p:cBhvr>
                                        <p:cTn id="285" dur="26">
                                          <p:stCondLst>
                                            <p:cond delay="1642"/>
                                          </p:stCondLst>
                                        </p:cTn>
                                        <p:tgtEl>
                                          <p:spTgt spid="94"/>
                                        </p:tgtEl>
                                      </p:cBhvr>
                                      <p:to x="100000" y="90000"/>
                                    </p:animScale>
                                    <p:animScale>
                                      <p:cBhvr>
                                        <p:cTn id="286" dur="166" decel="50000">
                                          <p:stCondLst>
                                            <p:cond delay="1668"/>
                                          </p:stCondLst>
                                        </p:cTn>
                                        <p:tgtEl>
                                          <p:spTgt spid="94"/>
                                        </p:tgtEl>
                                      </p:cBhvr>
                                      <p:to x="100000" y="100000"/>
                                    </p:animScale>
                                    <p:animScale>
                                      <p:cBhvr>
                                        <p:cTn id="287" dur="26">
                                          <p:stCondLst>
                                            <p:cond delay="1808"/>
                                          </p:stCondLst>
                                        </p:cTn>
                                        <p:tgtEl>
                                          <p:spTgt spid="94"/>
                                        </p:tgtEl>
                                      </p:cBhvr>
                                      <p:to x="100000" y="95000"/>
                                    </p:animScale>
                                    <p:animScale>
                                      <p:cBhvr>
                                        <p:cTn id="288" dur="166" decel="50000">
                                          <p:stCondLst>
                                            <p:cond delay="1834"/>
                                          </p:stCondLst>
                                        </p:cTn>
                                        <p:tgtEl>
                                          <p:spTgt spid="94"/>
                                        </p:tgtEl>
                                      </p:cBhvr>
                                      <p:to x="100000" y="100000"/>
                                    </p:animScale>
                                  </p:childTnLst>
                                </p:cTn>
                              </p:par>
                            </p:childTnLst>
                          </p:cTn>
                        </p:par>
                      </p:childTnLst>
                    </p:cTn>
                  </p:par>
                  <p:par>
                    <p:cTn id="289" fill="hold">
                      <p:stCondLst>
                        <p:cond delay="indefinite"/>
                      </p:stCondLst>
                      <p:childTnLst>
                        <p:par>
                          <p:cTn id="290" fill="hold">
                            <p:stCondLst>
                              <p:cond delay="0"/>
                            </p:stCondLst>
                            <p:childTnLst>
                              <p:par>
                                <p:cTn id="291" presetID="10" presetClass="exit" presetSubtype="0" fill="hold" grpId="1" nodeType="clickEffect">
                                  <p:stCondLst>
                                    <p:cond delay="0"/>
                                  </p:stCondLst>
                                  <p:childTnLst>
                                    <p:animEffect transition="out" filter="fade">
                                      <p:cBhvr>
                                        <p:cTn id="292" dur="2000"/>
                                        <p:tgtEl>
                                          <p:spTgt spid="78"/>
                                        </p:tgtEl>
                                      </p:cBhvr>
                                    </p:animEffect>
                                    <p:set>
                                      <p:cBhvr>
                                        <p:cTn id="293" dur="1" fill="hold">
                                          <p:stCondLst>
                                            <p:cond delay="1999"/>
                                          </p:stCondLst>
                                        </p:cTn>
                                        <p:tgtEl>
                                          <p:spTgt spid="78"/>
                                        </p:tgtEl>
                                        <p:attrNameLst>
                                          <p:attrName>style.visibility</p:attrName>
                                        </p:attrNameLst>
                                      </p:cBhvr>
                                      <p:to>
                                        <p:strVal val="hidden"/>
                                      </p:to>
                                    </p:set>
                                  </p:childTnLst>
                                </p:cTn>
                              </p:par>
                              <p:par>
                                <p:cTn id="294" presetID="10" presetClass="exit" presetSubtype="0" fill="hold" grpId="1" nodeType="withEffect">
                                  <p:stCondLst>
                                    <p:cond delay="0"/>
                                  </p:stCondLst>
                                  <p:childTnLst>
                                    <p:animEffect transition="out" filter="fade">
                                      <p:cBhvr>
                                        <p:cTn id="295" dur="2000"/>
                                        <p:tgtEl>
                                          <p:spTgt spid="93"/>
                                        </p:tgtEl>
                                      </p:cBhvr>
                                    </p:animEffect>
                                    <p:set>
                                      <p:cBhvr>
                                        <p:cTn id="296" dur="1" fill="hold">
                                          <p:stCondLst>
                                            <p:cond delay="1999"/>
                                          </p:stCondLst>
                                        </p:cTn>
                                        <p:tgtEl>
                                          <p:spTgt spid="93"/>
                                        </p:tgtEl>
                                        <p:attrNameLst>
                                          <p:attrName>style.visibility</p:attrName>
                                        </p:attrNameLst>
                                      </p:cBhvr>
                                      <p:to>
                                        <p:strVal val="hidden"/>
                                      </p:to>
                                    </p:set>
                                  </p:childTnLst>
                                </p:cTn>
                              </p:par>
                              <p:par>
                                <p:cTn id="297" presetID="10" presetClass="exit" presetSubtype="0" fill="hold" grpId="1" nodeType="withEffect">
                                  <p:stCondLst>
                                    <p:cond delay="0"/>
                                  </p:stCondLst>
                                  <p:childTnLst>
                                    <p:animEffect transition="out" filter="fade">
                                      <p:cBhvr>
                                        <p:cTn id="298" dur="2000"/>
                                        <p:tgtEl>
                                          <p:spTgt spid="79"/>
                                        </p:tgtEl>
                                      </p:cBhvr>
                                    </p:animEffect>
                                    <p:set>
                                      <p:cBhvr>
                                        <p:cTn id="299" dur="1" fill="hold">
                                          <p:stCondLst>
                                            <p:cond delay="1999"/>
                                          </p:stCondLst>
                                        </p:cTn>
                                        <p:tgtEl>
                                          <p:spTgt spid="79"/>
                                        </p:tgtEl>
                                        <p:attrNameLst>
                                          <p:attrName>style.visibility</p:attrName>
                                        </p:attrNameLst>
                                      </p:cBhvr>
                                      <p:to>
                                        <p:strVal val="hidden"/>
                                      </p:to>
                                    </p:set>
                                  </p:childTnLst>
                                </p:cTn>
                              </p:par>
                              <p:par>
                                <p:cTn id="300" presetID="10" presetClass="exit" presetSubtype="0" fill="hold" grpId="1" nodeType="withEffect">
                                  <p:stCondLst>
                                    <p:cond delay="0"/>
                                  </p:stCondLst>
                                  <p:childTnLst>
                                    <p:animEffect transition="out" filter="fade">
                                      <p:cBhvr>
                                        <p:cTn id="301" dur="2000"/>
                                        <p:tgtEl>
                                          <p:spTgt spid="81"/>
                                        </p:tgtEl>
                                      </p:cBhvr>
                                    </p:animEffect>
                                    <p:set>
                                      <p:cBhvr>
                                        <p:cTn id="302" dur="1" fill="hold">
                                          <p:stCondLst>
                                            <p:cond delay="1999"/>
                                          </p:stCondLst>
                                        </p:cTn>
                                        <p:tgtEl>
                                          <p:spTgt spid="81"/>
                                        </p:tgtEl>
                                        <p:attrNameLst>
                                          <p:attrName>style.visibility</p:attrName>
                                        </p:attrNameLst>
                                      </p:cBhvr>
                                      <p:to>
                                        <p:strVal val="hidden"/>
                                      </p:to>
                                    </p:set>
                                  </p:childTnLst>
                                </p:cTn>
                              </p:par>
                              <p:par>
                                <p:cTn id="303" presetID="10" presetClass="exit" presetSubtype="0" fill="hold" grpId="1" nodeType="withEffect">
                                  <p:stCondLst>
                                    <p:cond delay="0"/>
                                  </p:stCondLst>
                                  <p:childTnLst>
                                    <p:animEffect transition="out" filter="fade">
                                      <p:cBhvr>
                                        <p:cTn id="304" dur="2000"/>
                                        <p:tgtEl>
                                          <p:spTgt spid="82"/>
                                        </p:tgtEl>
                                      </p:cBhvr>
                                    </p:animEffect>
                                    <p:set>
                                      <p:cBhvr>
                                        <p:cTn id="305" dur="1" fill="hold">
                                          <p:stCondLst>
                                            <p:cond delay="1999"/>
                                          </p:stCondLst>
                                        </p:cTn>
                                        <p:tgtEl>
                                          <p:spTgt spid="82"/>
                                        </p:tgtEl>
                                        <p:attrNameLst>
                                          <p:attrName>style.visibility</p:attrName>
                                        </p:attrNameLst>
                                      </p:cBhvr>
                                      <p:to>
                                        <p:strVal val="hidden"/>
                                      </p:to>
                                    </p:set>
                                  </p:childTnLst>
                                </p:cTn>
                              </p:par>
                              <p:par>
                                <p:cTn id="306" presetID="10" presetClass="exit" presetSubtype="0" fill="hold" grpId="1" nodeType="withEffect">
                                  <p:stCondLst>
                                    <p:cond delay="0"/>
                                  </p:stCondLst>
                                  <p:childTnLst>
                                    <p:animEffect transition="out" filter="fade">
                                      <p:cBhvr>
                                        <p:cTn id="307" dur="2000"/>
                                        <p:tgtEl>
                                          <p:spTgt spid="86"/>
                                        </p:tgtEl>
                                      </p:cBhvr>
                                    </p:animEffect>
                                    <p:set>
                                      <p:cBhvr>
                                        <p:cTn id="308" dur="1" fill="hold">
                                          <p:stCondLst>
                                            <p:cond delay="1999"/>
                                          </p:stCondLst>
                                        </p:cTn>
                                        <p:tgtEl>
                                          <p:spTgt spid="86"/>
                                        </p:tgtEl>
                                        <p:attrNameLst>
                                          <p:attrName>style.visibility</p:attrName>
                                        </p:attrNameLst>
                                      </p:cBhvr>
                                      <p:to>
                                        <p:strVal val="hidden"/>
                                      </p:to>
                                    </p:set>
                                  </p:childTnLst>
                                </p:cTn>
                              </p:par>
                              <p:par>
                                <p:cTn id="309" presetID="10" presetClass="exit" presetSubtype="0" fill="hold" grpId="1" nodeType="withEffect">
                                  <p:stCondLst>
                                    <p:cond delay="0"/>
                                  </p:stCondLst>
                                  <p:childTnLst>
                                    <p:animEffect transition="out" filter="fade">
                                      <p:cBhvr>
                                        <p:cTn id="310" dur="2000"/>
                                        <p:tgtEl>
                                          <p:spTgt spid="87"/>
                                        </p:tgtEl>
                                      </p:cBhvr>
                                    </p:animEffect>
                                    <p:set>
                                      <p:cBhvr>
                                        <p:cTn id="311" dur="1" fill="hold">
                                          <p:stCondLst>
                                            <p:cond delay="1999"/>
                                          </p:stCondLst>
                                        </p:cTn>
                                        <p:tgtEl>
                                          <p:spTgt spid="87"/>
                                        </p:tgtEl>
                                        <p:attrNameLst>
                                          <p:attrName>style.visibility</p:attrName>
                                        </p:attrNameLst>
                                      </p:cBhvr>
                                      <p:to>
                                        <p:strVal val="hidden"/>
                                      </p:to>
                                    </p:set>
                                  </p:childTnLst>
                                </p:cTn>
                              </p:par>
                              <p:par>
                                <p:cTn id="312" presetID="10" presetClass="exit" presetSubtype="0" fill="hold" grpId="1" nodeType="withEffect">
                                  <p:stCondLst>
                                    <p:cond delay="0"/>
                                  </p:stCondLst>
                                  <p:childTnLst>
                                    <p:animEffect transition="out" filter="fade">
                                      <p:cBhvr>
                                        <p:cTn id="313" dur="2000"/>
                                        <p:tgtEl>
                                          <p:spTgt spid="89"/>
                                        </p:tgtEl>
                                      </p:cBhvr>
                                    </p:animEffect>
                                    <p:set>
                                      <p:cBhvr>
                                        <p:cTn id="314" dur="1" fill="hold">
                                          <p:stCondLst>
                                            <p:cond delay="1999"/>
                                          </p:stCondLst>
                                        </p:cTn>
                                        <p:tgtEl>
                                          <p:spTgt spid="89"/>
                                        </p:tgtEl>
                                        <p:attrNameLst>
                                          <p:attrName>style.visibility</p:attrName>
                                        </p:attrNameLst>
                                      </p:cBhvr>
                                      <p:to>
                                        <p:strVal val="hidden"/>
                                      </p:to>
                                    </p:set>
                                  </p:childTnLst>
                                </p:cTn>
                              </p:par>
                              <p:par>
                                <p:cTn id="315" presetID="10" presetClass="exit" presetSubtype="0" fill="hold" grpId="1" nodeType="withEffect">
                                  <p:stCondLst>
                                    <p:cond delay="0"/>
                                  </p:stCondLst>
                                  <p:childTnLst>
                                    <p:animEffect transition="out" filter="fade">
                                      <p:cBhvr>
                                        <p:cTn id="316" dur="2000"/>
                                        <p:tgtEl>
                                          <p:spTgt spid="90"/>
                                        </p:tgtEl>
                                      </p:cBhvr>
                                    </p:animEffect>
                                    <p:set>
                                      <p:cBhvr>
                                        <p:cTn id="317" dur="1" fill="hold">
                                          <p:stCondLst>
                                            <p:cond delay="1999"/>
                                          </p:stCondLst>
                                        </p:cTn>
                                        <p:tgtEl>
                                          <p:spTgt spid="90"/>
                                        </p:tgtEl>
                                        <p:attrNameLst>
                                          <p:attrName>style.visibility</p:attrName>
                                        </p:attrNameLst>
                                      </p:cBhvr>
                                      <p:to>
                                        <p:strVal val="hidden"/>
                                      </p:to>
                                    </p:set>
                                  </p:childTnLst>
                                </p:cTn>
                              </p:par>
                              <p:par>
                                <p:cTn id="318" presetID="10" presetClass="exit" presetSubtype="0" fill="hold" grpId="1" nodeType="withEffect">
                                  <p:stCondLst>
                                    <p:cond delay="0"/>
                                  </p:stCondLst>
                                  <p:childTnLst>
                                    <p:animEffect transition="out" filter="fade">
                                      <p:cBhvr>
                                        <p:cTn id="319" dur="2000"/>
                                        <p:tgtEl>
                                          <p:spTgt spid="92"/>
                                        </p:tgtEl>
                                      </p:cBhvr>
                                    </p:animEffect>
                                    <p:set>
                                      <p:cBhvr>
                                        <p:cTn id="320" dur="1" fill="hold">
                                          <p:stCondLst>
                                            <p:cond delay="1999"/>
                                          </p:stCondLst>
                                        </p:cTn>
                                        <p:tgtEl>
                                          <p:spTgt spid="92"/>
                                        </p:tgtEl>
                                        <p:attrNameLst>
                                          <p:attrName>style.visibility</p:attrName>
                                        </p:attrNameLst>
                                      </p:cBhvr>
                                      <p:to>
                                        <p:strVal val="hidden"/>
                                      </p:to>
                                    </p:set>
                                  </p:childTnLst>
                                </p:cTn>
                              </p:par>
                              <p:par>
                                <p:cTn id="321" presetID="10" presetClass="exit" presetSubtype="0" fill="hold" grpId="2" nodeType="withEffect">
                                  <p:stCondLst>
                                    <p:cond delay="0"/>
                                  </p:stCondLst>
                                  <p:childTnLst>
                                    <p:animEffect transition="out" filter="fade">
                                      <p:cBhvr>
                                        <p:cTn id="322" dur="2000"/>
                                        <p:tgtEl>
                                          <p:spTgt spid="93"/>
                                        </p:tgtEl>
                                      </p:cBhvr>
                                    </p:animEffect>
                                    <p:set>
                                      <p:cBhvr>
                                        <p:cTn id="323" dur="1" fill="hold">
                                          <p:stCondLst>
                                            <p:cond delay="1999"/>
                                          </p:stCondLst>
                                        </p:cTn>
                                        <p:tgtEl>
                                          <p:spTgt spid="93"/>
                                        </p:tgtEl>
                                        <p:attrNameLst>
                                          <p:attrName>style.visibility</p:attrName>
                                        </p:attrNameLst>
                                      </p:cBhvr>
                                      <p:to>
                                        <p:strVal val="hidden"/>
                                      </p:to>
                                    </p:set>
                                  </p:childTnLst>
                                </p:cTn>
                              </p:par>
                              <p:par>
                                <p:cTn id="324" presetID="10" presetClass="exit" presetSubtype="0" fill="hold" nodeType="withEffect">
                                  <p:stCondLst>
                                    <p:cond delay="0"/>
                                  </p:stCondLst>
                                  <p:childTnLst>
                                    <p:animEffect transition="out" filter="fade">
                                      <p:cBhvr>
                                        <p:cTn id="325" dur="2000"/>
                                        <p:tgtEl>
                                          <p:spTgt spid="109"/>
                                        </p:tgtEl>
                                      </p:cBhvr>
                                    </p:animEffect>
                                    <p:set>
                                      <p:cBhvr>
                                        <p:cTn id="326" dur="1" fill="hold">
                                          <p:stCondLst>
                                            <p:cond delay="1999"/>
                                          </p:stCondLst>
                                        </p:cTn>
                                        <p:tgtEl>
                                          <p:spTgt spid="109"/>
                                        </p:tgtEl>
                                        <p:attrNameLst>
                                          <p:attrName>style.visibility</p:attrName>
                                        </p:attrNameLst>
                                      </p:cBhvr>
                                      <p:to>
                                        <p:strVal val="hidden"/>
                                      </p:to>
                                    </p:set>
                                  </p:childTnLst>
                                </p:cTn>
                              </p:par>
                              <p:par>
                                <p:cTn id="327" presetID="10" presetClass="exit" presetSubtype="0" fill="hold" nodeType="withEffect">
                                  <p:stCondLst>
                                    <p:cond delay="0"/>
                                  </p:stCondLst>
                                  <p:childTnLst>
                                    <p:animEffect transition="out" filter="fade">
                                      <p:cBhvr>
                                        <p:cTn id="328" dur="2000"/>
                                        <p:tgtEl>
                                          <p:spTgt spid="110"/>
                                        </p:tgtEl>
                                      </p:cBhvr>
                                    </p:animEffect>
                                    <p:set>
                                      <p:cBhvr>
                                        <p:cTn id="329" dur="1" fill="hold">
                                          <p:stCondLst>
                                            <p:cond delay="1999"/>
                                          </p:stCondLst>
                                        </p:cTn>
                                        <p:tgtEl>
                                          <p:spTgt spid="110"/>
                                        </p:tgtEl>
                                        <p:attrNameLst>
                                          <p:attrName>style.visibility</p:attrName>
                                        </p:attrNameLst>
                                      </p:cBhvr>
                                      <p:to>
                                        <p:strVal val="hidden"/>
                                      </p:to>
                                    </p:set>
                                  </p:childTnLst>
                                </p:cTn>
                              </p:par>
                              <p:par>
                                <p:cTn id="330" presetID="10" presetClass="exit" presetSubtype="0" fill="hold" nodeType="withEffect">
                                  <p:stCondLst>
                                    <p:cond delay="0"/>
                                  </p:stCondLst>
                                  <p:childTnLst>
                                    <p:animEffect transition="out" filter="fade">
                                      <p:cBhvr>
                                        <p:cTn id="331" dur="2000"/>
                                        <p:tgtEl>
                                          <p:spTgt spid="111"/>
                                        </p:tgtEl>
                                      </p:cBhvr>
                                    </p:animEffect>
                                    <p:set>
                                      <p:cBhvr>
                                        <p:cTn id="332" dur="1" fill="hold">
                                          <p:stCondLst>
                                            <p:cond delay="1999"/>
                                          </p:stCondLst>
                                        </p:cTn>
                                        <p:tgtEl>
                                          <p:spTgt spid="111"/>
                                        </p:tgtEl>
                                        <p:attrNameLst>
                                          <p:attrName>style.visibility</p:attrName>
                                        </p:attrNameLst>
                                      </p:cBhvr>
                                      <p:to>
                                        <p:strVal val="hidden"/>
                                      </p:to>
                                    </p:set>
                                  </p:childTnLst>
                                </p:cTn>
                              </p:par>
                              <p:par>
                                <p:cTn id="333" presetID="10" presetClass="exit" presetSubtype="0" fill="hold" nodeType="withEffect">
                                  <p:stCondLst>
                                    <p:cond delay="0"/>
                                  </p:stCondLst>
                                  <p:childTnLst>
                                    <p:animEffect transition="out" filter="fade">
                                      <p:cBhvr>
                                        <p:cTn id="334" dur="2000"/>
                                        <p:tgtEl>
                                          <p:spTgt spid="112"/>
                                        </p:tgtEl>
                                      </p:cBhvr>
                                    </p:animEffect>
                                    <p:set>
                                      <p:cBhvr>
                                        <p:cTn id="335" dur="1" fill="hold">
                                          <p:stCondLst>
                                            <p:cond delay="1999"/>
                                          </p:stCondLst>
                                        </p:cTn>
                                        <p:tgtEl>
                                          <p:spTgt spid="112"/>
                                        </p:tgtEl>
                                        <p:attrNameLst>
                                          <p:attrName>style.visibility</p:attrName>
                                        </p:attrNameLst>
                                      </p:cBhvr>
                                      <p:to>
                                        <p:strVal val="hidden"/>
                                      </p:to>
                                    </p:set>
                                  </p:childTnLst>
                                </p:cTn>
                              </p:par>
                              <p:par>
                                <p:cTn id="336" presetID="10" presetClass="exit" presetSubtype="0" fill="hold" nodeType="withEffect">
                                  <p:stCondLst>
                                    <p:cond delay="0"/>
                                  </p:stCondLst>
                                  <p:childTnLst>
                                    <p:animEffect transition="out" filter="fade">
                                      <p:cBhvr>
                                        <p:cTn id="337" dur="2000"/>
                                        <p:tgtEl>
                                          <p:spTgt spid="113"/>
                                        </p:tgtEl>
                                      </p:cBhvr>
                                    </p:animEffect>
                                    <p:set>
                                      <p:cBhvr>
                                        <p:cTn id="338" dur="1" fill="hold">
                                          <p:stCondLst>
                                            <p:cond delay="1999"/>
                                          </p:stCondLst>
                                        </p:cTn>
                                        <p:tgtEl>
                                          <p:spTgt spid="113"/>
                                        </p:tgtEl>
                                        <p:attrNameLst>
                                          <p:attrName>style.visibility</p:attrName>
                                        </p:attrNameLst>
                                      </p:cBhvr>
                                      <p:to>
                                        <p:strVal val="hidden"/>
                                      </p:to>
                                    </p:set>
                                  </p:childTnLst>
                                </p:cTn>
                              </p:par>
                              <p:par>
                                <p:cTn id="339" presetID="10" presetClass="exit" presetSubtype="0" fill="hold" grpId="1" nodeType="withEffect">
                                  <p:stCondLst>
                                    <p:cond delay="0"/>
                                  </p:stCondLst>
                                  <p:childTnLst>
                                    <p:animEffect transition="out" filter="fade">
                                      <p:cBhvr>
                                        <p:cTn id="340" dur="2000"/>
                                        <p:tgtEl>
                                          <p:spTgt spid="114"/>
                                        </p:tgtEl>
                                      </p:cBhvr>
                                    </p:animEffect>
                                    <p:set>
                                      <p:cBhvr>
                                        <p:cTn id="341" dur="1" fill="hold">
                                          <p:stCondLst>
                                            <p:cond delay="1999"/>
                                          </p:stCondLst>
                                        </p:cTn>
                                        <p:tgtEl>
                                          <p:spTgt spid="114"/>
                                        </p:tgtEl>
                                        <p:attrNameLst>
                                          <p:attrName>style.visibility</p:attrName>
                                        </p:attrNameLst>
                                      </p:cBhvr>
                                      <p:to>
                                        <p:strVal val="hidden"/>
                                      </p:to>
                                    </p:set>
                                  </p:childTnLst>
                                </p:cTn>
                              </p:par>
                              <p:par>
                                <p:cTn id="342" presetID="10" presetClass="exit" presetSubtype="0" fill="hold" grpId="1" nodeType="withEffect">
                                  <p:stCondLst>
                                    <p:cond delay="0"/>
                                  </p:stCondLst>
                                  <p:childTnLst>
                                    <p:animEffect transition="out" filter="fade">
                                      <p:cBhvr>
                                        <p:cTn id="343" dur="2000"/>
                                        <p:tgtEl>
                                          <p:spTgt spid="115"/>
                                        </p:tgtEl>
                                      </p:cBhvr>
                                    </p:animEffect>
                                    <p:set>
                                      <p:cBhvr>
                                        <p:cTn id="344" dur="1" fill="hold">
                                          <p:stCondLst>
                                            <p:cond delay="1999"/>
                                          </p:stCondLst>
                                        </p:cTn>
                                        <p:tgtEl>
                                          <p:spTgt spid="115"/>
                                        </p:tgtEl>
                                        <p:attrNameLst>
                                          <p:attrName>style.visibility</p:attrName>
                                        </p:attrNameLst>
                                      </p:cBhvr>
                                      <p:to>
                                        <p:strVal val="hidden"/>
                                      </p:to>
                                    </p:set>
                                  </p:childTnLst>
                                </p:cTn>
                              </p:par>
                              <p:par>
                                <p:cTn id="345" presetID="10" presetClass="exit" presetSubtype="0" fill="hold" grpId="1" nodeType="withEffect">
                                  <p:stCondLst>
                                    <p:cond delay="0"/>
                                  </p:stCondLst>
                                  <p:childTnLst>
                                    <p:animEffect transition="out" filter="fade">
                                      <p:cBhvr>
                                        <p:cTn id="346" dur="2000"/>
                                        <p:tgtEl>
                                          <p:spTgt spid="116"/>
                                        </p:tgtEl>
                                      </p:cBhvr>
                                    </p:animEffect>
                                    <p:set>
                                      <p:cBhvr>
                                        <p:cTn id="347" dur="1" fill="hold">
                                          <p:stCondLst>
                                            <p:cond delay="1999"/>
                                          </p:stCondLst>
                                        </p:cTn>
                                        <p:tgtEl>
                                          <p:spTgt spid="116"/>
                                        </p:tgtEl>
                                        <p:attrNameLst>
                                          <p:attrName>style.visibility</p:attrName>
                                        </p:attrNameLst>
                                      </p:cBhvr>
                                      <p:to>
                                        <p:strVal val="hidden"/>
                                      </p:to>
                                    </p:set>
                                  </p:childTnLst>
                                </p:cTn>
                              </p:par>
                              <p:par>
                                <p:cTn id="348" presetID="10" presetClass="exit" presetSubtype="0" fill="hold" grpId="1" nodeType="withEffect">
                                  <p:stCondLst>
                                    <p:cond delay="0"/>
                                  </p:stCondLst>
                                  <p:childTnLst>
                                    <p:animEffect transition="out" filter="fade">
                                      <p:cBhvr>
                                        <p:cTn id="349" dur="2000"/>
                                        <p:tgtEl>
                                          <p:spTgt spid="117"/>
                                        </p:tgtEl>
                                      </p:cBhvr>
                                    </p:animEffect>
                                    <p:set>
                                      <p:cBhvr>
                                        <p:cTn id="350" dur="1" fill="hold">
                                          <p:stCondLst>
                                            <p:cond delay="1999"/>
                                          </p:stCondLst>
                                        </p:cTn>
                                        <p:tgtEl>
                                          <p:spTgt spid="117"/>
                                        </p:tgtEl>
                                        <p:attrNameLst>
                                          <p:attrName>style.visibility</p:attrName>
                                        </p:attrNameLst>
                                      </p:cBhvr>
                                      <p:to>
                                        <p:strVal val="hidden"/>
                                      </p:to>
                                    </p:set>
                                  </p:childTnLst>
                                </p:cTn>
                              </p:par>
                              <p:par>
                                <p:cTn id="351" presetID="10" presetClass="exit" presetSubtype="0" fill="hold" grpId="1" nodeType="withEffect">
                                  <p:stCondLst>
                                    <p:cond delay="0"/>
                                  </p:stCondLst>
                                  <p:childTnLst>
                                    <p:animEffect transition="out" filter="fade">
                                      <p:cBhvr>
                                        <p:cTn id="352" dur="2000"/>
                                        <p:tgtEl>
                                          <p:spTgt spid="118"/>
                                        </p:tgtEl>
                                      </p:cBhvr>
                                    </p:animEffect>
                                    <p:set>
                                      <p:cBhvr>
                                        <p:cTn id="353" dur="1" fill="hold">
                                          <p:stCondLst>
                                            <p:cond delay="1999"/>
                                          </p:stCondLst>
                                        </p:cTn>
                                        <p:tgtEl>
                                          <p:spTgt spid="118"/>
                                        </p:tgtEl>
                                        <p:attrNameLst>
                                          <p:attrName>style.visibility</p:attrName>
                                        </p:attrNameLst>
                                      </p:cBhvr>
                                      <p:to>
                                        <p:strVal val="hidden"/>
                                      </p:to>
                                    </p:set>
                                  </p:childTnLst>
                                </p:cTn>
                              </p:par>
                              <p:par>
                                <p:cTn id="354" presetID="10" presetClass="exit" presetSubtype="0" fill="hold" grpId="1" nodeType="withEffect">
                                  <p:stCondLst>
                                    <p:cond delay="0"/>
                                  </p:stCondLst>
                                  <p:childTnLst>
                                    <p:animEffect transition="out" filter="fade">
                                      <p:cBhvr>
                                        <p:cTn id="355" dur="2000"/>
                                        <p:tgtEl>
                                          <p:spTgt spid="119"/>
                                        </p:tgtEl>
                                      </p:cBhvr>
                                    </p:animEffect>
                                    <p:set>
                                      <p:cBhvr>
                                        <p:cTn id="356" dur="1" fill="hold">
                                          <p:stCondLst>
                                            <p:cond delay="1999"/>
                                          </p:stCondLst>
                                        </p:cTn>
                                        <p:tgtEl>
                                          <p:spTgt spid="119"/>
                                        </p:tgtEl>
                                        <p:attrNameLst>
                                          <p:attrName>style.visibility</p:attrName>
                                        </p:attrNameLst>
                                      </p:cBhvr>
                                      <p:to>
                                        <p:strVal val="hidden"/>
                                      </p:to>
                                    </p:set>
                                  </p:childTnLst>
                                </p:cTn>
                              </p:par>
                            </p:childTnLst>
                          </p:cTn>
                        </p:par>
                      </p:childTnLst>
                    </p:cTn>
                  </p:par>
                  <p:par>
                    <p:cTn id="357" fill="hold">
                      <p:stCondLst>
                        <p:cond delay="indefinite"/>
                      </p:stCondLst>
                      <p:childTnLst>
                        <p:par>
                          <p:cTn id="358" fill="hold">
                            <p:stCondLst>
                              <p:cond delay="0"/>
                            </p:stCondLst>
                            <p:childTnLst>
                              <p:par>
                                <p:cTn id="359" presetID="3" presetClass="entr" presetSubtype="10" fill="hold" nodeType="clickEffect">
                                  <p:stCondLst>
                                    <p:cond delay="0"/>
                                  </p:stCondLst>
                                  <p:childTnLst>
                                    <p:set>
                                      <p:cBhvr>
                                        <p:cTn id="360" dur="1" fill="hold">
                                          <p:stCondLst>
                                            <p:cond delay="0"/>
                                          </p:stCondLst>
                                        </p:cTn>
                                        <p:tgtEl>
                                          <p:spTgt spid="121">
                                            <p:txEl>
                                              <p:pRg st="0" end="0"/>
                                            </p:txEl>
                                          </p:spTgt>
                                        </p:tgtEl>
                                        <p:attrNameLst>
                                          <p:attrName>style.visibility</p:attrName>
                                        </p:attrNameLst>
                                      </p:cBhvr>
                                      <p:to>
                                        <p:strVal val="visible"/>
                                      </p:to>
                                    </p:set>
                                    <p:animEffect transition="in" filter="blinds(horizontal)">
                                      <p:cBhvr>
                                        <p:cTn id="361" dur="500"/>
                                        <p:tgtEl>
                                          <p:spTgt spid="121">
                                            <p:txEl>
                                              <p:pRg st="0" end="0"/>
                                            </p:txEl>
                                          </p:spTgt>
                                        </p:tgtEl>
                                      </p:cBhvr>
                                    </p:animEffect>
                                  </p:childTnLst>
                                </p:cTn>
                              </p:par>
                            </p:childTnLst>
                          </p:cTn>
                        </p:par>
                        <p:par>
                          <p:cTn id="362" fill="hold">
                            <p:stCondLst>
                              <p:cond delay="500"/>
                            </p:stCondLst>
                            <p:childTnLst>
                              <p:par>
                                <p:cTn id="363" presetID="22" presetClass="entr" presetSubtype="1" fill="hold" grpId="0" nodeType="afterEffect">
                                  <p:stCondLst>
                                    <p:cond delay="0"/>
                                  </p:stCondLst>
                                  <p:childTnLst>
                                    <p:set>
                                      <p:cBhvr>
                                        <p:cTn id="364" dur="1" fill="hold">
                                          <p:stCondLst>
                                            <p:cond delay="0"/>
                                          </p:stCondLst>
                                        </p:cTn>
                                        <p:tgtEl>
                                          <p:spTgt spid="95"/>
                                        </p:tgtEl>
                                        <p:attrNameLst>
                                          <p:attrName>style.visibility</p:attrName>
                                        </p:attrNameLst>
                                      </p:cBhvr>
                                      <p:to>
                                        <p:strVal val="visible"/>
                                      </p:to>
                                    </p:set>
                                    <p:animEffect transition="in" filter="wipe(up)">
                                      <p:cBhvr>
                                        <p:cTn id="365" dur="1000"/>
                                        <p:tgtEl>
                                          <p:spTgt spid="95"/>
                                        </p:tgtEl>
                                      </p:cBhvr>
                                    </p:animEffect>
                                  </p:childTnLst>
                                </p:cTn>
                              </p:par>
                            </p:childTnLst>
                          </p:cTn>
                        </p:par>
                      </p:childTnLst>
                    </p:cTn>
                  </p:par>
                  <p:par>
                    <p:cTn id="366" fill="hold">
                      <p:stCondLst>
                        <p:cond delay="indefinite"/>
                      </p:stCondLst>
                      <p:childTnLst>
                        <p:par>
                          <p:cTn id="367" fill="hold">
                            <p:stCondLst>
                              <p:cond delay="0"/>
                            </p:stCondLst>
                            <p:childTnLst>
                              <p:par>
                                <p:cTn id="368" presetID="3" presetClass="entr" presetSubtype="10" fill="hold" nodeType="clickEffect">
                                  <p:stCondLst>
                                    <p:cond delay="0"/>
                                  </p:stCondLst>
                                  <p:childTnLst>
                                    <p:set>
                                      <p:cBhvr>
                                        <p:cTn id="369" dur="1" fill="hold">
                                          <p:stCondLst>
                                            <p:cond delay="0"/>
                                          </p:stCondLst>
                                        </p:cTn>
                                        <p:tgtEl>
                                          <p:spTgt spid="122">
                                            <p:txEl>
                                              <p:pRg st="0" end="0"/>
                                            </p:txEl>
                                          </p:spTgt>
                                        </p:tgtEl>
                                        <p:attrNameLst>
                                          <p:attrName>style.visibility</p:attrName>
                                        </p:attrNameLst>
                                      </p:cBhvr>
                                      <p:to>
                                        <p:strVal val="visible"/>
                                      </p:to>
                                    </p:set>
                                    <p:animEffect transition="in" filter="blinds(horizontal)">
                                      <p:cBhvr>
                                        <p:cTn id="370" dur="500"/>
                                        <p:tgtEl>
                                          <p:spTgt spid="122">
                                            <p:txEl>
                                              <p:pRg st="0" end="0"/>
                                            </p:txEl>
                                          </p:spTgt>
                                        </p:tgtEl>
                                      </p:cBhvr>
                                    </p:animEffect>
                                  </p:childTnLst>
                                </p:cTn>
                              </p:par>
                            </p:childTnLst>
                          </p:cTn>
                        </p:par>
                      </p:childTnLst>
                    </p:cTn>
                  </p:par>
                  <p:par>
                    <p:cTn id="371" fill="hold">
                      <p:stCondLst>
                        <p:cond delay="indefinite"/>
                      </p:stCondLst>
                      <p:childTnLst>
                        <p:par>
                          <p:cTn id="372" fill="hold">
                            <p:stCondLst>
                              <p:cond delay="0"/>
                            </p:stCondLst>
                            <p:childTnLst>
                              <p:par>
                                <p:cTn id="373" presetID="3" presetClass="entr" presetSubtype="10" fill="hold" nodeType="clickEffect">
                                  <p:stCondLst>
                                    <p:cond delay="0"/>
                                  </p:stCondLst>
                                  <p:childTnLst>
                                    <p:set>
                                      <p:cBhvr>
                                        <p:cTn id="374" dur="1" fill="hold">
                                          <p:stCondLst>
                                            <p:cond delay="0"/>
                                          </p:stCondLst>
                                        </p:cTn>
                                        <p:tgtEl>
                                          <p:spTgt spid="123"/>
                                        </p:tgtEl>
                                        <p:attrNameLst>
                                          <p:attrName>style.visibility</p:attrName>
                                        </p:attrNameLst>
                                      </p:cBhvr>
                                      <p:to>
                                        <p:strVal val="visible"/>
                                      </p:to>
                                    </p:set>
                                    <p:animEffect transition="in" filter="blinds(horizontal)">
                                      <p:cBhvr>
                                        <p:cTn id="375"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76" grpId="0" animBg="1"/>
      <p:bldP spid="78" grpId="0" animBg="1"/>
      <p:bldP spid="78" grpId="1" animBg="1"/>
      <p:bldP spid="79" grpId="0" animBg="1"/>
      <p:bldP spid="79" grpId="1" animBg="1"/>
      <p:bldP spid="80" grpId="0" animBg="1"/>
      <p:bldP spid="81" grpId="0" animBg="1"/>
      <p:bldP spid="81" grpId="1" animBg="1"/>
      <p:bldP spid="82" grpId="0" animBg="1"/>
      <p:bldP spid="82" grpId="1" animBg="1"/>
      <p:bldP spid="83" grpId="0" animBg="1"/>
      <p:bldP spid="86" grpId="0" animBg="1"/>
      <p:bldP spid="86" grpId="1" animBg="1"/>
      <p:bldP spid="87" grpId="0" animBg="1"/>
      <p:bldP spid="87" grpId="1" animBg="1"/>
      <p:bldP spid="88" grpId="0" animBg="1"/>
      <p:bldP spid="89" grpId="0" animBg="1"/>
      <p:bldP spid="89" grpId="1" animBg="1"/>
      <p:bldP spid="90" grpId="0" animBg="1"/>
      <p:bldP spid="90" grpId="1" animBg="1"/>
      <p:bldP spid="91" grpId="0" animBg="1"/>
      <p:bldP spid="92" grpId="0" animBg="1"/>
      <p:bldP spid="92" grpId="1" animBg="1"/>
      <p:bldP spid="93" grpId="0" animBg="1"/>
      <p:bldP spid="93" grpId="1" animBg="1"/>
      <p:bldP spid="93" grpId="2" animBg="1"/>
      <p:bldP spid="94" grpId="0" animBg="1"/>
      <p:bldP spid="95" grpId="0" animBg="1"/>
      <p:bldP spid="114" grpId="0" animBg="1"/>
      <p:bldP spid="114" grpId="1" animBg="1"/>
      <p:bldP spid="115" grpId="0" animBg="1"/>
      <p:bldP spid="115" grpId="1" animBg="1"/>
      <p:bldP spid="116" grpId="0"/>
      <p:bldP spid="116" grpId="1"/>
      <p:bldP spid="117" grpId="0"/>
      <p:bldP spid="117" grpId="1"/>
      <p:bldP spid="118" grpId="0"/>
      <p:bldP spid="118" grpId="1"/>
      <p:bldP spid="119" grpId="0"/>
      <p:bldP spid="11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2"/>
          <p:cNvSpPr>
            <a:spLocks noGrp="1" noChangeArrowheads="1"/>
          </p:cNvSpPr>
          <p:nvPr>
            <p:ph type="title"/>
          </p:nvPr>
        </p:nvSpPr>
        <p:spPr>
          <a:xfrm>
            <a:off x="139535" y="47625"/>
            <a:ext cx="8236424" cy="687387"/>
          </a:xfrm>
        </p:spPr>
        <p:txBody>
          <a:bodyPr/>
          <a:lstStyle/>
          <a:p>
            <a:pPr eaLnBrk="1" hangingPunct="1"/>
            <a:r>
              <a:rPr lang="en-CA" dirty="0"/>
              <a:t>a) How does the price affect quantity?</a:t>
            </a:r>
          </a:p>
        </p:txBody>
      </p:sp>
      <p:sp>
        <p:nvSpPr>
          <p:cNvPr id="262147" name="Rectangle 3"/>
          <p:cNvSpPr>
            <a:spLocks noGrp="1" noChangeArrowheads="1"/>
          </p:cNvSpPr>
          <p:nvPr>
            <p:ph type="body" idx="1"/>
          </p:nvPr>
        </p:nvSpPr>
        <p:spPr>
          <a:xfrm>
            <a:off x="161546" y="2701972"/>
            <a:ext cx="8436544" cy="534988"/>
          </a:xfrm>
        </p:spPr>
        <p:txBody>
          <a:bodyPr>
            <a:noAutofit/>
          </a:bodyPr>
          <a:lstStyle/>
          <a:p>
            <a:pPr eaLnBrk="1" hangingPunct="1">
              <a:buFont typeface="Wingdings" pitchFamily="2" charset="2"/>
              <a:buNone/>
            </a:pPr>
            <a:r>
              <a:rPr lang="en-CA" sz="2000" dirty="0">
                <a:solidFill>
                  <a:srgbClr val="FF0000"/>
                </a:solidFill>
                <a:latin typeface="Century" pitchFamily="18" charset="0"/>
              </a:rPr>
              <a:t>If we plug in the values and Isolate “Q”, we obtain an equation that shows how the price affects quantity</a:t>
            </a:r>
          </a:p>
        </p:txBody>
      </p:sp>
      <p:graphicFrame>
        <p:nvGraphicFramePr>
          <p:cNvPr id="5122" name="Object 8"/>
          <p:cNvGraphicFramePr>
            <a:graphicFrameLocks noChangeAspect="1"/>
          </p:cNvGraphicFramePr>
          <p:nvPr>
            <p:extLst>
              <p:ext uri="{D42A27DB-BD31-4B8C-83A1-F6EECF244321}">
                <p14:modId xmlns:p14="http://schemas.microsoft.com/office/powerpoint/2010/main" val="3468991978"/>
              </p:ext>
            </p:extLst>
          </p:nvPr>
        </p:nvGraphicFramePr>
        <p:xfrm>
          <a:off x="161546" y="1583519"/>
          <a:ext cx="2243138" cy="1082675"/>
        </p:xfrm>
        <a:graphic>
          <a:graphicData uri="http://schemas.openxmlformats.org/presentationml/2006/ole">
            <mc:AlternateContent xmlns:mc="http://schemas.openxmlformats.org/markup-compatibility/2006">
              <mc:Choice xmlns:v="urn:schemas-microsoft-com:vml" Requires="v">
                <p:oleObj name="Equation" r:id="rId3" imgW="825500" imgH="419100" progId="Equation.DSMT4">
                  <p:embed/>
                </p:oleObj>
              </mc:Choice>
              <mc:Fallback>
                <p:oleObj name="Equation" r:id="rId3" imgW="825500" imgH="419100" progId="Equation.DSMT4">
                  <p:embed/>
                  <p:pic>
                    <p:nvPicPr>
                      <p:cNvPr id="512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546" y="1583519"/>
                        <a:ext cx="2243138"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2153" name="Object 9"/>
          <p:cNvGraphicFramePr>
            <a:graphicFrameLocks noChangeAspect="1"/>
          </p:cNvGraphicFramePr>
          <p:nvPr>
            <p:extLst>
              <p:ext uri="{D42A27DB-BD31-4B8C-83A1-F6EECF244321}">
                <p14:modId xmlns:p14="http://schemas.microsoft.com/office/powerpoint/2010/main" val="2419299823"/>
              </p:ext>
            </p:extLst>
          </p:nvPr>
        </p:nvGraphicFramePr>
        <p:xfrm>
          <a:off x="2465009" y="1583519"/>
          <a:ext cx="2544762" cy="1120775"/>
        </p:xfrm>
        <a:graphic>
          <a:graphicData uri="http://schemas.openxmlformats.org/presentationml/2006/ole">
            <mc:AlternateContent xmlns:mc="http://schemas.openxmlformats.org/markup-compatibility/2006">
              <mc:Choice xmlns:v="urn:schemas-microsoft-com:vml" Requires="v">
                <p:oleObj name="Equation" r:id="rId5" imgW="977900" imgH="431800" progId="Equation.DSMT4">
                  <p:embed/>
                </p:oleObj>
              </mc:Choice>
              <mc:Fallback>
                <p:oleObj name="Equation" r:id="rId5" imgW="977900" imgH="431800" progId="Equation.DSMT4">
                  <p:embed/>
                  <p:pic>
                    <p:nvPicPr>
                      <p:cNvPr id="26215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5009" y="1583519"/>
                        <a:ext cx="2544762" cy="112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2154" name="Object 10"/>
          <p:cNvGraphicFramePr>
            <a:graphicFrameLocks noChangeAspect="1"/>
          </p:cNvGraphicFramePr>
          <p:nvPr>
            <p:extLst>
              <p:ext uri="{D42A27DB-BD31-4B8C-83A1-F6EECF244321}">
                <p14:modId xmlns:p14="http://schemas.microsoft.com/office/powerpoint/2010/main" val="3624632958"/>
              </p:ext>
            </p:extLst>
          </p:nvPr>
        </p:nvGraphicFramePr>
        <p:xfrm>
          <a:off x="161546" y="3430591"/>
          <a:ext cx="1762741" cy="720509"/>
        </p:xfrm>
        <a:graphic>
          <a:graphicData uri="http://schemas.openxmlformats.org/presentationml/2006/ole">
            <mc:AlternateContent xmlns:mc="http://schemas.openxmlformats.org/markup-compatibility/2006">
              <mc:Choice xmlns:v="urn:schemas-microsoft-com:vml" Requires="v">
                <p:oleObj name="Equation" r:id="rId7" imgW="901309" imgH="368140" progId="Equation.DSMT4">
                  <p:embed/>
                </p:oleObj>
              </mc:Choice>
              <mc:Fallback>
                <p:oleObj name="Equation" r:id="rId7" imgW="901309" imgH="368140" progId="Equation.DSMT4">
                  <p:embed/>
                  <p:pic>
                    <p:nvPicPr>
                      <p:cNvPr id="26215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546" y="3430591"/>
                        <a:ext cx="1762741" cy="7205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2155" name="Object 11"/>
          <p:cNvGraphicFramePr>
            <a:graphicFrameLocks noChangeAspect="1"/>
          </p:cNvGraphicFramePr>
          <p:nvPr>
            <p:extLst>
              <p:ext uri="{D42A27DB-BD31-4B8C-83A1-F6EECF244321}">
                <p14:modId xmlns:p14="http://schemas.microsoft.com/office/powerpoint/2010/main" val="625386759"/>
              </p:ext>
            </p:extLst>
          </p:nvPr>
        </p:nvGraphicFramePr>
        <p:xfrm>
          <a:off x="161546" y="4362417"/>
          <a:ext cx="1721845" cy="714408"/>
        </p:xfrm>
        <a:graphic>
          <a:graphicData uri="http://schemas.openxmlformats.org/presentationml/2006/ole">
            <mc:AlternateContent xmlns:mc="http://schemas.openxmlformats.org/markup-compatibility/2006">
              <mc:Choice xmlns:v="urn:schemas-microsoft-com:vml" Requires="v">
                <p:oleObj name="Equation" r:id="rId9" imgW="889000" imgH="368300" progId="Equation.DSMT4">
                  <p:embed/>
                </p:oleObj>
              </mc:Choice>
              <mc:Fallback>
                <p:oleObj name="Equation" r:id="rId9" imgW="889000" imgH="368300" progId="Equation.DSMT4">
                  <p:embed/>
                  <p:pic>
                    <p:nvPicPr>
                      <p:cNvPr id="262155"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546" y="4362417"/>
                        <a:ext cx="1721845" cy="714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2156" name="Object 12"/>
          <p:cNvGraphicFramePr>
            <a:graphicFrameLocks noChangeAspect="1"/>
          </p:cNvGraphicFramePr>
          <p:nvPr>
            <p:extLst>
              <p:ext uri="{D42A27DB-BD31-4B8C-83A1-F6EECF244321}">
                <p14:modId xmlns:p14="http://schemas.microsoft.com/office/powerpoint/2010/main" val="2150218097"/>
              </p:ext>
            </p:extLst>
          </p:nvPr>
        </p:nvGraphicFramePr>
        <p:xfrm>
          <a:off x="161546" y="5265738"/>
          <a:ext cx="3606800" cy="579437"/>
        </p:xfrm>
        <a:graphic>
          <a:graphicData uri="http://schemas.openxmlformats.org/presentationml/2006/ole">
            <mc:AlternateContent xmlns:mc="http://schemas.openxmlformats.org/markup-compatibility/2006">
              <mc:Choice xmlns:v="urn:schemas-microsoft-com:vml" Requires="v">
                <p:oleObj name="Equation" r:id="rId11" imgW="1422400" imgH="228600" progId="Equation.DSMT4">
                  <p:embed/>
                </p:oleObj>
              </mc:Choice>
              <mc:Fallback>
                <p:oleObj name="Equation" r:id="rId11" imgW="1422400" imgH="228600" progId="Equation.DSMT4">
                  <p:embed/>
                  <p:pic>
                    <p:nvPicPr>
                      <p:cNvPr id="262156"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546" y="5265738"/>
                        <a:ext cx="3606800"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2157" name="Object 13"/>
          <p:cNvGraphicFramePr>
            <a:graphicFrameLocks noChangeAspect="1"/>
          </p:cNvGraphicFramePr>
          <p:nvPr>
            <p:extLst>
              <p:ext uri="{D42A27DB-BD31-4B8C-83A1-F6EECF244321}">
                <p14:modId xmlns:p14="http://schemas.microsoft.com/office/powerpoint/2010/main" val="425267198"/>
              </p:ext>
            </p:extLst>
          </p:nvPr>
        </p:nvGraphicFramePr>
        <p:xfrm>
          <a:off x="161546" y="5945638"/>
          <a:ext cx="3240088" cy="487363"/>
        </p:xfrm>
        <a:graphic>
          <a:graphicData uri="http://schemas.openxmlformats.org/presentationml/2006/ole">
            <mc:AlternateContent xmlns:mc="http://schemas.openxmlformats.org/markup-compatibility/2006">
              <mc:Choice xmlns:v="urn:schemas-microsoft-com:vml" Requires="v">
                <p:oleObj name="Equation" r:id="rId13" imgW="1269449" imgH="190417" progId="Equation.DSMT4">
                  <p:embed/>
                </p:oleObj>
              </mc:Choice>
              <mc:Fallback>
                <p:oleObj name="Equation" r:id="rId13" imgW="1269449" imgH="190417" progId="Equation.DSMT4">
                  <p:embed/>
                  <p:pic>
                    <p:nvPicPr>
                      <p:cNvPr id="262157"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546" y="5945638"/>
                        <a:ext cx="3240088"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2158" name="Object 14"/>
          <p:cNvGraphicFramePr>
            <a:graphicFrameLocks noChangeAspect="1"/>
          </p:cNvGraphicFramePr>
          <p:nvPr>
            <p:extLst>
              <p:ext uri="{D42A27DB-BD31-4B8C-83A1-F6EECF244321}">
                <p14:modId xmlns:p14="http://schemas.microsoft.com/office/powerpoint/2010/main" val="169877155"/>
              </p:ext>
            </p:extLst>
          </p:nvPr>
        </p:nvGraphicFramePr>
        <p:xfrm>
          <a:off x="4237654" y="3544485"/>
          <a:ext cx="4041775" cy="819150"/>
        </p:xfrm>
        <a:graphic>
          <a:graphicData uri="http://schemas.openxmlformats.org/presentationml/2006/ole">
            <mc:AlternateContent xmlns:mc="http://schemas.openxmlformats.org/markup-compatibility/2006">
              <mc:Choice xmlns:v="urn:schemas-microsoft-com:vml" Requires="v">
                <p:oleObj name="Equation" r:id="rId15" imgW="939392" imgH="190417" progId="Equation.DSMT4">
                  <p:embed/>
                </p:oleObj>
              </mc:Choice>
              <mc:Fallback>
                <p:oleObj name="Equation" r:id="rId15" imgW="939392" imgH="190417" progId="Equation.DSMT4">
                  <p:embed/>
                  <p:pic>
                    <p:nvPicPr>
                      <p:cNvPr id="262158"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37654" y="3544485"/>
                        <a:ext cx="4041775"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7" name="Text Box 5"/>
          <p:cNvSpPr txBox="1">
            <a:spLocks noChangeArrowheads="1"/>
          </p:cNvSpPr>
          <p:nvPr/>
        </p:nvSpPr>
        <p:spPr bwMode="auto">
          <a:xfrm>
            <a:off x="0" y="6604000"/>
            <a:ext cx="43402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t>© Copyright all rights reserved to Homework depot: </a:t>
            </a:r>
            <a:r>
              <a:rPr lang="en-US" sz="1000" b="1">
                <a:solidFill>
                  <a:srgbClr val="FF0000"/>
                </a:solidFill>
              </a:rPr>
              <a:t>www.BCMath.ca</a:t>
            </a:r>
          </a:p>
        </p:txBody>
      </p:sp>
      <p:sp>
        <p:nvSpPr>
          <p:cNvPr id="12" name="TextBox 11"/>
          <p:cNvSpPr txBox="1">
            <a:spLocks noChangeArrowheads="1"/>
          </p:cNvSpPr>
          <p:nvPr/>
        </p:nvSpPr>
        <p:spPr bwMode="auto">
          <a:xfrm>
            <a:off x="161546" y="754062"/>
            <a:ext cx="48482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100">
                <a:solidFill>
                  <a:srgbClr val="FF0000"/>
                </a:solidFill>
                <a:latin typeface="Century" pitchFamily="18" charset="0"/>
              </a:rPr>
              <a:t>The x-axis corresponds with the price</a:t>
            </a:r>
          </a:p>
        </p:txBody>
      </p:sp>
      <p:sp>
        <p:nvSpPr>
          <p:cNvPr id="13" name="TextBox 12"/>
          <p:cNvSpPr txBox="1">
            <a:spLocks noChangeArrowheads="1"/>
          </p:cNvSpPr>
          <p:nvPr/>
        </p:nvSpPr>
        <p:spPr bwMode="auto">
          <a:xfrm>
            <a:off x="161546" y="1167594"/>
            <a:ext cx="52990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100" dirty="0">
                <a:solidFill>
                  <a:srgbClr val="FF0000"/>
                </a:solidFill>
                <a:latin typeface="Century" pitchFamily="18" charset="0"/>
              </a:rPr>
              <a:t>The y-axis corresponds with the quantity</a:t>
            </a:r>
          </a:p>
        </p:txBody>
      </p:sp>
      <p:sp>
        <p:nvSpPr>
          <p:cNvPr id="14" name="TextBox 13"/>
          <p:cNvSpPr txBox="1">
            <a:spLocks noChangeArrowheads="1"/>
          </p:cNvSpPr>
          <p:nvPr/>
        </p:nvSpPr>
        <p:spPr bwMode="auto">
          <a:xfrm>
            <a:off x="4340273" y="4435380"/>
            <a:ext cx="40463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dirty="0">
                <a:solidFill>
                  <a:srgbClr val="FF0000"/>
                </a:solidFill>
                <a:latin typeface="Century" pitchFamily="18" charset="0"/>
              </a:rPr>
              <a:t>This equation shows how the </a:t>
            </a:r>
            <a:br>
              <a:rPr lang="en-CA" sz="2200" dirty="0">
                <a:solidFill>
                  <a:srgbClr val="FF0000"/>
                </a:solidFill>
                <a:latin typeface="Century" pitchFamily="18" charset="0"/>
              </a:rPr>
            </a:br>
            <a:r>
              <a:rPr lang="en-CA" sz="2200" dirty="0">
                <a:solidFill>
                  <a:srgbClr val="FF0000"/>
                </a:solidFill>
                <a:latin typeface="Century" pitchFamily="18" charset="0"/>
              </a:rPr>
              <a:t>price affects the quantity</a:t>
            </a:r>
          </a:p>
        </p:txBody>
      </p:sp>
      <p:graphicFrame>
        <p:nvGraphicFramePr>
          <p:cNvPr id="15" name="Object 9">
            <a:extLst>
              <a:ext uri="{FF2B5EF4-FFF2-40B4-BE49-F238E27FC236}">
                <a16:creationId xmlns:a16="http://schemas.microsoft.com/office/drawing/2014/main" id="{4B637099-22B1-4947-BC5E-6C1DBE06C3B6}"/>
              </a:ext>
            </a:extLst>
          </p:cNvPr>
          <p:cNvGraphicFramePr>
            <a:graphicFrameLocks noChangeAspect="1"/>
          </p:cNvGraphicFramePr>
          <p:nvPr>
            <p:extLst>
              <p:ext uri="{D42A27DB-BD31-4B8C-83A1-F6EECF244321}">
                <p14:modId xmlns:p14="http://schemas.microsoft.com/office/powerpoint/2010/main" val="1558609096"/>
              </p:ext>
            </p:extLst>
          </p:nvPr>
        </p:nvGraphicFramePr>
        <p:xfrm>
          <a:off x="5110961" y="1712463"/>
          <a:ext cx="3472600" cy="865275"/>
        </p:xfrm>
        <a:graphic>
          <a:graphicData uri="http://schemas.openxmlformats.org/presentationml/2006/ole">
            <mc:AlternateContent xmlns:mc="http://schemas.openxmlformats.org/markup-compatibility/2006">
              <mc:Choice xmlns:v="urn:schemas-microsoft-com:vml" Requires="v">
                <p:oleObj name="Equation" r:id="rId17" imgW="1473120" imgH="368280" progId="Equation.DSMT4">
                  <p:embed/>
                </p:oleObj>
              </mc:Choice>
              <mc:Fallback>
                <p:oleObj name="Equation" r:id="rId17" imgW="1473120" imgH="368280" progId="Equation.DSMT4">
                  <p:embed/>
                  <p:pic>
                    <p:nvPicPr>
                      <p:cNvPr id="15" name="Object 9">
                        <a:extLst>
                          <a:ext uri="{FF2B5EF4-FFF2-40B4-BE49-F238E27FC236}">
                            <a16:creationId xmlns:a16="http://schemas.microsoft.com/office/drawing/2014/main" id="{4B637099-22B1-4947-BC5E-6C1DBE06C3B6}"/>
                          </a:ext>
                        </a:extLst>
                      </p:cNvPr>
                      <p:cNvPicPr>
                        <a:picLocks noChangeAspect="1" noChangeArrowheads="1"/>
                      </p:cNvPicPr>
                      <p:nvPr/>
                    </p:nvPicPr>
                    <p:blipFill>
                      <a:blip r:embed="rId18"/>
                      <a:srcRect/>
                      <a:stretch>
                        <a:fillRect/>
                      </a:stretch>
                    </p:blipFill>
                    <p:spPr bwMode="auto">
                      <a:xfrm>
                        <a:off x="5110961" y="1712463"/>
                        <a:ext cx="3472600" cy="865275"/>
                      </a:xfrm>
                      <a:prstGeom prst="rect">
                        <a:avLst/>
                      </a:prstGeom>
                      <a:noFill/>
                    </p:spPr>
                  </p:pic>
                </p:oleObj>
              </mc:Fallback>
            </mc:AlternateContent>
          </a:graphicData>
        </a:graphic>
      </p:graphicFrame>
    </p:spTree>
    <p:extLst>
      <p:ext uri="{BB962C8B-B14F-4D97-AF65-F5344CB8AC3E}">
        <p14:creationId xmlns:p14="http://schemas.microsoft.com/office/powerpoint/2010/main" val="1059715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blinds(horizontal)">
                                      <p:cBhvr>
                                        <p:cTn id="17" dur="500"/>
                                        <p:tgtEl>
                                          <p:spTgt spid="51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62153"/>
                                        </p:tgtEl>
                                        <p:attrNameLst>
                                          <p:attrName>style.visibility</p:attrName>
                                        </p:attrNameLst>
                                      </p:cBhvr>
                                      <p:to>
                                        <p:strVal val="visible"/>
                                      </p:to>
                                    </p:set>
                                    <p:animEffect transition="in" filter="blinds(horizontal)">
                                      <p:cBhvr>
                                        <p:cTn id="22" dur="500"/>
                                        <p:tgtEl>
                                          <p:spTgt spid="2621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62147">
                                            <p:txEl>
                                              <p:pRg st="0" end="0"/>
                                            </p:txEl>
                                          </p:spTgt>
                                        </p:tgtEl>
                                        <p:attrNameLst>
                                          <p:attrName>style.visibility</p:attrName>
                                        </p:attrNameLst>
                                      </p:cBhvr>
                                      <p:to>
                                        <p:strVal val="visible"/>
                                      </p:to>
                                    </p:set>
                                    <p:animEffect transition="in" filter="blinds(horizontal)">
                                      <p:cBhvr>
                                        <p:cTn id="27" dur="500"/>
                                        <p:tgtEl>
                                          <p:spTgt spid="26214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62154"/>
                                        </p:tgtEl>
                                        <p:attrNameLst>
                                          <p:attrName>style.visibility</p:attrName>
                                        </p:attrNameLst>
                                      </p:cBhvr>
                                      <p:to>
                                        <p:strVal val="visible"/>
                                      </p:to>
                                    </p:set>
                                    <p:animEffect transition="in" filter="blinds(horizontal)">
                                      <p:cBhvr>
                                        <p:cTn id="32" dur="500"/>
                                        <p:tgtEl>
                                          <p:spTgt spid="26215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62155"/>
                                        </p:tgtEl>
                                        <p:attrNameLst>
                                          <p:attrName>style.visibility</p:attrName>
                                        </p:attrNameLst>
                                      </p:cBhvr>
                                      <p:to>
                                        <p:strVal val="visible"/>
                                      </p:to>
                                    </p:set>
                                    <p:animEffect transition="in" filter="blinds(horizontal)">
                                      <p:cBhvr>
                                        <p:cTn id="37" dur="500"/>
                                        <p:tgtEl>
                                          <p:spTgt spid="26215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62156"/>
                                        </p:tgtEl>
                                        <p:attrNameLst>
                                          <p:attrName>style.visibility</p:attrName>
                                        </p:attrNameLst>
                                      </p:cBhvr>
                                      <p:to>
                                        <p:strVal val="visible"/>
                                      </p:to>
                                    </p:set>
                                    <p:animEffect transition="in" filter="blinds(horizontal)">
                                      <p:cBhvr>
                                        <p:cTn id="42" dur="500"/>
                                        <p:tgtEl>
                                          <p:spTgt spid="26215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62157"/>
                                        </p:tgtEl>
                                        <p:attrNameLst>
                                          <p:attrName>style.visibility</p:attrName>
                                        </p:attrNameLst>
                                      </p:cBhvr>
                                      <p:to>
                                        <p:strVal val="visible"/>
                                      </p:to>
                                    </p:set>
                                    <p:animEffect transition="in" filter="blinds(horizontal)">
                                      <p:cBhvr>
                                        <p:cTn id="47" dur="500"/>
                                        <p:tgtEl>
                                          <p:spTgt spid="26215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62158"/>
                                        </p:tgtEl>
                                        <p:attrNameLst>
                                          <p:attrName>style.visibility</p:attrName>
                                        </p:attrNameLst>
                                      </p:cBhvr>
                                      <p:to>
                                        <p:strVal val="visible"/>
                                      </p:to>
                                    </p:set>
                                    <p:animEffect transition="in" filter="blinds(horizontal)">
                                      <p:cBhvr>
                                        <p:cTn id="52" dur="500"/>
                                        <p:tgtEl>
                                          <p:spTgt spid="26215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 name="Rectangle 2"/>
          <p:cNvSpPr>
            <a:spLocks noGrp="1" noChangeArrowheads="1"/>
          </p:cNvSpPr>
          <p:nvPr>
            <p:ph type="title"/>
          </p:nvPr>
        </p:nvSpPr>
        <p:spPr>
          <a:xfrm>
            <a:off x="225424" y="218363"/>
            <a:ext cx="8604677" cy="600503"/>
          </a:xfrm>
        </p:spPr>
        <p:txBody>
          <a:bodyPr>
            <a:normAutofit/>
          </a:bodyPr>
          <a:lstStyle/>
          <a:p>
            <a:pPr eaLnBrk="1" hangingPunct="1"/>
            <a:r>
              <a:rPr lang="en-CA" sz="2500" dirty="0"/>
              <a:t>b) What price will generate Maximum Revenue?</a:t>
            </a:r>
          </a:p>
        </p:txBody>
      </p:sp>
      <p:sp>
        <p:nvSpPr>
          <p:cNvPr id="265219" name="Rectangle 3"/>
          <p:cNvSpPr>
            <a:spLocks noGrp="1" noChangeArrowheads="1"/>
          </p:cNvSpPr>
          <p:nvPr>
            <p:ph type="body" sz="half" idx="1"/>
          </p:nvPr>
        </p:nvSpPr>
        <p:spPr>
          <a:xfrm>
            <a:off x="307074" y="897909"/>
            <a:ext cx="4033151" cy="384981"/>
          </a:xfrm>
        </p:spPr>
        <p:txBody>
          <a:bodyPr>
            <a:normAutofit fontScale="85000" lnSpcReduction="10000"/>
          </a:bodyPr>
          <a:lstStyle/>
          <a:p>
            <a:pPr eaLnBrk="1" hangingPunct="1">
              <a:lnSpc>
                <a:spcPct val="90000"/>
              </a:lnSpc>
              <a:buFont typeface="Wingdings" pitchFamily="2" charset="2"/>
              <a:buNone/>
            </a:pPr>
            <a:r>
              <a:rPr lang="en-CA" sz="2600" dirty="0"/>
              <a:t>Revenue = Quantity x Price</a:t>
            </a:r>
          </a:p>
          <a:p>
            <a:pPr eaLnBrk="1" hangingPunct="1">
              <a:lnSpc>
                <a:spcPct val="90000"/>
              </a:lnSpc>
              <a:buFont typeface="Wingdings" pitchFamily="2" charset="2"/>
              <a:buNone/>
            </a:pPr>
            <a:endParaRPr lang="en-CA" sz="2600" dirty="0"/>
          </a:p>
          <a:p>
            <a:pPr eaLnBrk="1" hangingPunct="1">
              <a:lnSpc>
                <a:spcPct val="90000"/>
              </a:lnSpc>
              <a:buFont typeface="Wingdings" pitchFamily="2" charset="2"/>
              <a:buNone/>
            </a:pPr>
            <a:endParaRPr lang="en-CA" sz="2600" dirty="0"/>
          </a:p>
        </p:txBody>
      </p:sp>
      <p:graphicFrame>
        <p:nvGraphicFramePr>
          <p:cNvPr id="265220" name="Object 4"/>
          <p:cNvGraphicFramePr>
            <a:graphicFrameLocks noChangeAspect="1"/>
          </p:cNvGraphicFramePr>
          <p:nvPr>
            <p:extLst>
              <p:ext uri="{D42A27DB-BD31-4B8C-83A1-F6EECF244321}">
                <p14:modId xmlns:p14="http://schemas.microsoft.com/office/powerpoint/2010/main" val="211237699"/>
              </p:ext>
            </p:extLst>
          </p:nvPr>
        </p:nvGraphicFramePr>
        <p:xfrm>
          <a:off x="314133" y="1307319"/>
          <a:ext cx="2075408" cy="420651"/>
        </p:xfrm>
        <a:graphic>
          <a:graphicData uri="http://schemas.openxmlformats.org/presentationml/2006/ole">
            <mc:AlternateContent xmlns:mc="http://schemas.openxmlformats.org/markup-compatibility/2006">
              <mc:Choice xmlns:v="urn:schemas-microsoft-com:vml" Requires="v">
                <p:oleObj name="Equation" r:id="rId3" imgW="939392" imgH="190417" progId="Equation.DSMT4">
                  <p:embed/>
                </p:oleObj>
              </mc:Choice>
              <mc:Fallback>
                <p:oleObj name="Equation" r:id="rId3" imgW="939392" imgH="190417" progId="Equation.DSMT4">
                  <p:embed/>
                  <p:pic>
                    <p:nvPicPr>
                      <p:cNvPr id="26522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133" y="1307319"/>
                        <a:ext cx="2075408" cy="4206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5288" name="Object 72"/>
          <p:cNvGraphicFramePr>
            <a:graphicFrameLocks noChangeAspect="1"/>
          </p:cNvGraphicFramePr>
          <p:nvPr>
            <p:extLst>
              <p:ext uri="{D42A27DB-BD31-4B8C-83A1-F6EECF244321}">
                <p14:modId xmlns:p14="http://schemas.microsoft.com/office/powerpoint/2010/main" val="4227670302"/>
              </p:ext>
            </p:extLst>
          </p:nvPr>
        </p:nvGraphicFramePr>
        <p:xfrm>
          <a:off x="163891" y="2318082"/>
          <a:ext cx="4012442" cy="4285918"/>
        </p:xfrm>
        <a:graphic>
          <a:graphicData uri="http://schemas.openxmlformats.org/presentationml/2006/ole">
            <mc:AlternateContent xmlns:mc="http://schemas.openxmlformats.org/markup-compatibility/2006">
              <mc:Choice xmlns:v="urn:schemas-microsoft-com:vml" Requires="v">
                <p:oleObj name="Equation" r:id="rId5" imgW="4851400" imgH="5194300" progId="Equation.DSMT4">
                  <p:embed/>
                </p:oleObj>
              </mc:Choice>
              <mc:Fallback>
                <p:oleObj name="Equation" r:id="rId5" imgW="4851400" imgH="5194300" progId="Equation.DSMT4">
                  <p:embed/>
                  <p:pic>
                    <p:nvPicPr>
                      <p:cNvPr id="265288" name="Object 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891" y="2318082"/>
                        <a:ext cx="4012442" cy="42859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42" name="Text Box 5"/>
          <p:cNvSpPr txBox="1">
            <a:spLocks noChangeArrowheads="1"/>
          </p:cNvSpPr>
          <p:nvPr/>
        </p:nvSpPr>
        <p:spPr bwMode="auto">
          <a:xfrm>
            <a:off x="0" y="6604000"/>
            <a:ext cx="43402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t>© Copyright all rights reserved to Homework depot: </a:t>
            </a:r>
            <a:r>
              <a:rPr lang="en-US" sz="1000" b="1">
                <a:solidFill>
                  <a:srgbClr val="FF0000"/>
                </a:solidFill>
              </a:rPr>
              <a:t>www.BCMath.ca</a:t>
            </a:r>
          </a:p>
        </p:txBody>
      </p:sp>
      <p:graphicFrame>
        <p:nvGraphicFramePr>
          <p:cNvPr id="10" name="Object 4"/>
          <p:cNvGraphicFramePr>
            <a:graphicFrameLocks noChangeAspect="1"/>
          </p:cNvGraphicFramePr>
          <p:nvPr>
            <p:extLst>
              <p:ext uri="{D42A27DB-BD31-4B8C-83A1-F6EECF244321}">
                <p14:modId xmlns:p14="http://schemas.microsoft.com/office/powerpoint/2010/main" val="2783447266"/>
              </p:ext>
            </p:extLst>
          </p:nvPr>
        </p:nvGraphicFramePr>
        <p:xfrm>
          <a:off x="1673297" y="2825087"/>
          <a:ext cx="640169" cy="419740"/>
        </p:xfrm>
        <a:graphic>
          <a:graphicData uri="http://schemas.openxmlformats.org/presentationml/2006/ole">
            <mc:AlternateContent xmlns:mc="http://schemas.openxmlformats.org/markup-compatibility/2006">
              <mc:Choice xmlns:v="urn:schemas-microsoft-com:vml" Requires="v">
                <p:oleObj name="Equation" r:id="rId7" imgW="253780" imgH="164957" progId="Equation.DSMT4">
                  <p:embed/>
                </p:oleObj>
              </mc:Choice>
              <mc:Fallback>
                <p:oleObj name="Equation" r:id="rId7" imgW="253780" imgH="164957" progId="Equation.DSMT4">
                  <p:embed/>
                  <p:pic>
                    <p:nvPicPr>
                      <p:cNvPr id="1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3297" y="2825087"/>
                        <a:ext cx="640169" cy="4197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3255506935"/>
              </p:ext>
            </p:extLst>
          </p:nvPr>
        </p:nvGraphicFramePr>
        <p:xfrm>
          <a:off x="1677111" y="3317544"/>
          <a:ext cx="640170" cy="419740"/>
        </p:xfrm>
        <a:graphic>
          <a:graphicData uri="http://schemas.openxmlformats.org/presentationml/2006/ole">
            <mc:AlternateContent xmlns:mc="http://schemas.openxmlformats.org/markup-compatibility/2006">
              <mc:Choice xmlns:v="urn:schemas-microsoft-com:vml" Requires="v">
                <p:oleObj name="Equation" r:id="rId9" imgW="253780" imgH="164957" progId="Equation.DSMT4">
                  <p:embed/>
                </p:oleObj>
              </mc:Choice>
              <mc:Fallback>
                <p:oleObj name="Equation" r:id="rId9" imgW="253780" imgH="164957" progId="Equation.DSMT4">
                  <p:embed/>
                  <p:pic>
                    <p:nvPicPr>
                      <p:cNvPr id="11"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7111" y="3317544"/>
                        <a:ext cx="640170" cy="4197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472179692"/>
              </p:ext>
            </p:extLst>
          </p:nvPr>
        </p:nvGraphicFramePr>
        <p:xfrm>
          <a:off x="1679338" y="3785920"/>
          <a:ext cx="640169" cy="418420"/>
        </p:xfrm>
        <a:graphic>
          <a:graphicData uri="http://schemas.openxmlformats.org/presentationml/2006/ole">
            <mc:AlternateContent xmlns:mc="http://schemas.openxmlformats.org/markup-compatibility/2006">
              <mc:Choice xmlns:v="urn:schemas-microsoft-com:vml" Requires="v">
                <p:oleObj name="Equation" r:id="rId11" imgW="253780" imgH="164957" progId="Equation.DSMT4">
                  <p:embed/>
                </p:oleObj>
              </mc:Choice>
              <mc:Fallback>
                <p:oleObj name="Equation" r:id="rId11" imgW="253780" imgH="164957" progId="Equation.DSMT4">
                  <p:embed/>
                  <p:pic>
                    <p:nvPicPr>
                      <p:cNvPr id="12"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9338" y="3785920"/>
                        <a:ext cx="640169" cy="4184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757931360"/>
              </p:ext>
            </p:extLst>
          </p:nvPr>
        </p:nvGraphicFramePr>
        <p:xfrm>
          <a:off x="1661236" y="4263693"/>
          <a:ext cx="640170" cy="419740"/>
        </p:xfrm>
        <a:graphic>
          <a:graphicData uri="http://schemas.openxmlformats.org/presentationml/2006/ole">
            <mc:AlternateContent xmlns:mc="http://schemas.openxmlformats.org/markup-compatibility/2006">
              <mc:Choice xmlns:v="urn:schemas-microsoft-com:vml" Requires="v">
                <p:oleObj name="Equation" r:id="rId13" imgW="253780" imgH="164957" progId="Equation.DSMT4">
                  <p:embed/>
                </p:oleObj>
              </mc:Choice>
              <mc:Fallback>
                <p:oleObj name="Equation" r:id="rId13" imgW="253780" imgH="164957" progId="Equation.DSMT4">
                  <p:embed/>
                  <p:pic>
                    <p:nvPicPr>
                      <p:cNvPr id="13"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61236" y="4263693"/>
                        <a:ext cx="640170" cy="4197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1365857201"/>
              </p:ext>
            </p:extLst>
          </p:nvPr>
        </p:nvGraphicFramePr>
        <p:xfrm>
          <a:off x="1680595" y="4745718"/>
          <a:ext cx="640168" cy="418420"/>
        </p:xfrm>
        <a:graphic>
          <a:graphicData uri="http://schemas.openxmlformats.org/presentationml/2006/ole">
            <mc:AlternateContent xmlns:mc="http://schemas.openxmlformats.org/markup-compatibility/2006">
              <mc:Choice xmlns:v="urn:schemas-microsoft-com:vml" Requires="v">
                <p:oleObj name="Equation" r:id="rId15" imgW="253780" imgH="164957" progId="Equation.DSMT4">
                  <p:embed/>
                </p:oleObj>
              </mc:Choice>
              <mc:Fallback>
                <p:oleObj name="Equation" r:id="rId15" imgW="253780" imgH="164957" progId="Equation.DSMT4">
                  <p:embed/>
                  <p:pic>
                    <p:nvPicPr>
                      <p:cNvPr id="14"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80595" y="4745718"/>
                        <a:ext cx="640168" cy="4184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3972901515"/>
              </p:ext>
            </p:extLst>
          </p:nvPr>
        </p:nvGraphicFramePr>
        <p:xfrm>
          <a:off x="1686329" y="5192712"/>
          <a:ext cx="608491" cy="419740"/>
        </p:xfrm>
        <a:graphic>
          <a:graphicData uri="http://schemas.openxmlformats.org/presentationml/2006/ole">
            <mc:AlternateContent xmlns:mc="http://schemas.openxmlformats.org/markup-compatibility/2006">
              <mc:Choice xmlns:v="urn:schemas-microsoft-com:vml" Requires="v">
                <p:oleObj name="Equation" r:id="rId17" imgW="241091" imgH="164957" progId="Equation.DSMT4">
                  <p:embed/>
                </p:oleObj>
              </mc:Choice>
              <mc:Fallback>
                <p:oleObj name="Equation" r:id="rId17" imgW="241091" imgH="164957" progId="Equation.DSMT4">
                  <p:embed/>
                  <p:pic>
                    <p:nvPicPr>
                      <p:cNvPr id="15" name="Object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86329" y="5192712"/>
                        <a:ext cx="608491" cy="4197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3357743683"/>
              </p:ext>
            </p:extLst>
          </p:nvPr>
        </p:nvGraphicFramePr>
        <p:xfrm>
          <a:off x="1826360" y="5687064"/>
          <a:ext cx="447458" cy="419740"/>
        </p:xfrm>
        <a:graphic>
          <a:graphicData uri="http://schemas.openxmlformats.org/presentationml/2006/ole">
            <mc:AlternateContent xmlns:mc="http://schemas.openxmlformats.org/markup-compatibility/2006">
              <mc:Choice xmlns:v="urn:schemas-microsoft-com:vml" Requires="v">
                <p:oleObj name="Equation" r:id="rId19" imgW="177492" imgH="164814" progId="Equation.DSMT4">
                  <p:embed/>
                </p:oleObj>
              </mc:Choice>
              <mc:Fallback>
                <p:oleObj name="Equation" r:id="rId19" imgW="177492" imgH="164814" progId="Equation.DSMT4">
                  <p:embed/>
                  <p:pic>
                    <p:nvPicPr>
                      <p:cNvPr id="16" name="Object 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26360" y="5687064"/>
                        <a:ext cx="447458" cy="4197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4"/>
          <p:cNvGraphicFramePr>
            <a:graphicFrameLocks noChangeAspect="1"/>
          </p:cNvGraphicFramePr>
          <p:nvPr>
            <p:extLst>
              <p:ext uri="{D42A27DB-BD31-4B8C-83A1-F6EECF244321}">
                <p14:modId xmlns:p14="http://schemas.microsoft.com/office/powerpoint/2010/main" val="2325304793"/>
              </p:ext>
            </p:extLst>
          </p:nvPr>
        </p:nvGraphicFramePr>
        <p:xfrm>
          <a:off x="1808258" y="6184260"/>
          <a:ext cx="479137" cy="419740"/>
        </p:xfrm>
        <a:graphic>
          <a:graphicData uri="http://schemas.openxmlformats.org/presentationml/2006/ole">
            <mc:AlternateContent xmlns:mc="http://schemas.openxmlformats.org/markup-compatibility/2006">
              <mc:Choice xmlns:v="urn:schemas-microsoft-com:vml" Requires="v">
                <p:oleObj name="Equation" r:id="rId21" imgW="190335" imgH="164957" progId="Equation.DSMT4">
                  <p:embed/>
                </p:oleObj>
              </mc:Choice>
              <mc:Fallback>
                <p:oleObj name="Equation" r:id="rId21" imgW="190335" imgH="164957" progId="Equation.DSMT4">
                  <p:embed/>
                  <p:pic>
                    <p:nvPicPr>
                      <p:cNvPr id="17" name="Object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08258" y="6184260"/>
                        <a:ext cx="479137" cy="4197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976223994"/>
              </p:ext>
            </p:extLst>
          </p:nvPr>
        </p:nvGraphicFramePr>
        <p:xfrm>
          <a:off x="3135882" y="2856998"/>
          <a:ext cx="603605" cy="395766"/>
        </p:xfrm>
        <a:graphic>
          <a:graphicData uri="http://schemas.openxmlformats.org/presentationml/2006/ole">
            <mc:AlternateContent xmlns:mc="http://schemas.openxmlformats.org/markup-compatibility/2006">
              <mc:Choice xmlns:v="urn:schemas-microsoft-com:vml" Requires="v">
                <p:oleObj name="Equation" r:id="rId23" imgW="253780" imgH="164957" progId="Equation.DSMT4">
                  <p:embed/>
                </p:oleObj>
              </mc:Choice>
              <mc:Fallback>
                <p:oleObj name="Equation" r:id="rId23" imgW="253780" imgH="164957" progId="Equation.DSMT4">
                  <p:embed/>
                  <p:pic>
                    <p:nvPicPr>
                      <p:cNvPr id="18" name="Object 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35882" y="2856998"/>
                        <a:ext cx="603605" cy="3957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2331553668"/>
              </p:ext>
            </p:extLst>
          </p:nvPr>
        </p:nvGraphicFramePr>
        <p:xfrm>
          <a:off x="3143179" y="3339290"/>
          <a:ext cx="603605" cy="395766"/>
        </p:xfrm>
        <a:graphic>
          <a:graphicData uri="http://schemas.openxmlformats.org/presentationml/2006/ole">
            <mc:AlternateContent xmlns:mc="http://schemas.openxmlformats.org/markup-compatibility/2006">
              <mc:Choice xmlns:v="urn:schemas-microsoft-com:vml" Requires="v">
                <p:oleObj name="Equation" r:id="rId25" imgW="253780" imgH="164957" progId="Equation.DSMT4">
                  <p:embed/>
                </p:oleObj>
              </mc:Choice>
              <mc:Fallback>
                <p:oleObj name="Equation" r:id="rId25" imgW="253780" imgH="164957" progId="Equation.DSMT4">
                  <p:embed/>
                  <p:pic>
                    <p:nvPicPr>
                      <p:cNvPr id="19" name="Object 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143179" y="3339290"/>
                        <a:ext cx="603605" cy="3957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4"/>
          <p:cNvGraphicFramePr>
            <a:graphicFrameLocks noChangeAspect="1"/>
          </p:cNvGraphicFramePr>
          <p:nvPr>
            <p:extLst>
              <p:ext uri="{D42A27DB-BD31-4B8C-83A1-F6EECF244321}">
                <p14:modId xmlns:p14="http://schemas.microsoft.com/office/powerpoint/2010/main" val="1655543346"/>
              </p:ext>
            </p:extLst>
          </p:nvPr>
        </p:nvGraphicFramePr>
        <p:xfrm>
          <a:off x="3004428" y="3792672"/>
          <a:ext cx="754196" cy="426880"/>
        </p:xfrm>
        <a:graphic>
          <a:graphicData uri="http://schemas.openxmlformats.org/presentationml/2006/ole">
            <mc:AlternateContent xmlns:mc="http://schemas.openxmlformats.org/markup-compatibility/2006">
              <mc:Choice xmlns:v="urn:schemas-microsoft-com:vml" Requires="v">
                <p:oleObj name="Equation" r:id="rId27" imgW="317087" imgH="177569" progId="Equation.DSMT4">
                  <p:embed/>
                </p:oleObj>
              </mc:Choice>
              <mc:Fallback>
                <p:oleObj name="Equation" r:id="rId27" imgW="317087" imgH="177569" progId="Equation.DSMT4">
                  <p:embed/>
                  <p:pic>
                    <p:nvPicPr>
                      <p:cNvPr id="20" name="Object 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04428" y="3792672"/>
                        <a:ext cx="754196" cy="426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4"/>
          <p:cNvGraphicFramePr>
            <a:graphicFrameLocks noChangeAspect="1"/>
          </p:cNvGraphicFramePr>
          <p:nvPr>
            <p:extLst>
              <p:ext uri="{D42A27DB-BD31-4B8C-83A1-F6EECF244321}">
                <p14:modId xmlns:p14="http://schemas.microsoft.com/office/powerpoint/2010/main" val="1219338666"/>
              </p:ext>
            </p:extLst>
          </p:nvPr>
        </p:nvGraphicFramePr>
        <p:xfrm>
          <a:off x="2830797" y="4237161"/>
          <a:ext cx="935899" cy="425635"/>
        </p:xfrm>
        <a:graphic>
          <a:graphicData uri="http://schemas.openxmlformats.org/presentationml/2006/ole">
            <mc:AlternateContent xmlns:mc="http://schemas.openxmlformats.org/markup-compatibility/2006">
              <mc:Choice xmlns:v="urn:schemas-microsoft-com:vml" Requires="v">
                <p:oleObj name="Equation" r:id="rId29" imgW="393359" imgH="177646" progId="Equation.DSMT4">
                  <p:embed/>
                </p:oleObj>
              </mc:Choice>
              <mc:Fallback>
                <p:oleObj name="Equation" r:id="rId29" imgW="393359" imgH="177646" progId="Equation.DSMT4">
                  <p:embed/>
                  <p:pic>
                    <p:nvPicPr>
                      <p:cNvPr id="21" name="Object 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830797" y="4237161"/>
                        <a:ext cx="935899" cy="4256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4"/>
          <p:cNvGraphicFramePr>
            <a:graphicFrameLocks noChangeAspect="1"/>
          </p:cNvGraphicFramePr>
          <p:nvPr>
            <p:extLst>
              <p:ext uri="{D42A27DB-BD31-4B8C-83A1-F6EECF244321}">
                <p14:modId xmlns:p14="http://schemas.microsoft.com/office/powerpoint/2010/main" val="1265048219"/>
              </p:ext>
            </p:extLst>
          </p:nvPr>
        </p:nvGraphicFramePr>
        <p:xfrm>
          <a:off x="2819377" y="4719795"/>
          <a:ext cx="935899" cy="426879"/>
        </p:xfrm>
        <a:graphic>
          <a:graphicData uri="http://schemas.openxmlformats.org/presentationml/2006/ole">
            <mc:AlternateContent xmlns:mc="http://schemas.openxmlformats.org/markup-compatibility/2006">
              <mc:Choice xmlns:v="urn:schemas-microsoft-com:vml" Requires="v">
                <p:oleObj name="Equation" r:id="rId31" imgW="393359" imgH="177646" progId="Equation.DSMT4">
                  <p:embed/>
                </p:oleObj>
              </mc:Choice>
              <mc:Fallback>
                <p:oleObj name="Equation" r:id="rId31" imgW="393359" imgH="177646" progId="Equation.DSMT4">
                  <p:embed/>
                  <p:pic>
                    <p:nvPicPr>
                      <p:cNvPr id="22" name="Object 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819377" y="4719795"/>
                        <a:ext cx="935899" cy="4268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1287182213"/>
              </p:ext>
            </p:extLst>
          </p:nvPr>
        </p:nvGraphicFramePr>
        <p:xfrm>
          <a:off x="2990779" y="5179827"/>
          <a:ext cx="755440" cy="425636"/>
        </p:xfrm>
        <a:graphic>
          <a:graphicData uri="http://schemas.openxmlformats.org/presentationml/2006/ole">
            <mc:AlternateContent xmlns:mc="http://schemas.openxmlformats.org/markup-compatibility/2006">
              <mc:Choice xmlns:v="urn:schemas-microsoft-com:vml" Requires="v">
                <p:oleObj name="Equation" r:id="rId33" imgW="317087" imgH="177569" progId="Equation.DSMT4">
                  <p:embed/>
                </p:oleObj>
              </mc:Choice>
              <mc:Fallback>
                <p:oleObj name="Equation" r:id="rId33" imgW="317087" imgH="177569" progId="Equation.DSMT4">
                  <p:embed/>
                  <p:pic>
                    <p:nvPicPr>
                      <p:cNvPr id="23" name="Object 4"/>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990779" y="5179827"/>
                        <a:ext cx="755440" cy="425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4"/>
          <p:cNvGraphicFramePr>
            <a:graphicFrameLocks noChangeAspect="1"/>
          </p:cNvGraphicFramePr>
          <p:nvPr>
            <p:extLst>
              <p:ext uri="{D42A27DB-BD31-4B8C-83A1-F6EECF244321}">
                <p14:modId xmlns:p14="http://schemas.microsoft.com/office/powerpoint/2010/main" val="1152953519"/>
              </p:ext>
            </p:extLst>
          </p:nvPr>
        </p:nvGraphicFramePr>
        <p:xfrm>
          <a:off x="3005066" y="5674523"/>
          <a:ext cx="752951" cy="426879"/>
        </p:xfrm>
        <a:graphic>
          <a:graphicData uri="http://schemas.openxmlformats.org/presentationml/2006/ole">
            <mc:AlternateContent xmlns:mc="http://schemas.openxmlformats.org/markup-compatibility/2006">
              <mc:Choice xmlns:v="urn:schemas-microsoft-com:vml" Requires="v">
                <p:oleObj name="Equation" r:id="rId35" imgW="317087" imgH="177569" progId="Equation.DSMT4">
                  <p:embed/>
                </p:oleObj>
              </mc:Choice>
              <mc:Fallback>
                <p:oleObj name="Equation" r:id="rId35" imgW="317087" imgH="177569" progId="Equation.DSMT4">
                  <p:embed/>
                  <p:pic>
                    <p:nvPicPr>
                      <p:cNvPr id="24" name="Object 4"/>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005066" y="5674523"/>
                        <a:ext cx="752951" cy="4268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4"/>
          <p:cNvGraphicFramePr>
            <a:graphicFrameLocks noChangeAspect="1"/>
          </p:cNvGraphicFramePr>
          <p:nvPr>
            <p:extLst>
              <p:ext uri="{D42A27DB-BD31-4B8C-83A1-F6EECF244321}">
                <p14:modId xmlns:p14="http://schemas.microsoft.com/office/powerpoint/2010/main" val="281926830"/>
              </p:ext>
            </p:extLst>
          </p:nvPr>
        </p:nvGraphicFramePr>
        <p:xfrm>
          <a:off x="2971753" y="6178366"/>
          <a:ext cx="752951" cy="425634"/>
        </p:xfrm>
        <a:graphic>
          <a:graphicData uri="http://schemas.openxmlformats.org/presentationml/2006/ole">
            <mc:AlternateContent xmlns:mc="http://schemas.openxmlformats.org/markup-compatibility/2006">
              <mc:Choice xmlns:v="urn:schemas-microsoft-com:vml" Requires="v">
                <p:oleObj name="Equation" r:id="rId37" imgW="317087" imgH="177569" progId="Equation.DSMT4">
                  <p:embed/>
                </p:oleObj>
              </mc:Choice>
              <mc:Fallback>
                <p:oleObj name="Equation" r:id="rId37" imgW="317087" imgH="177569" progId="Equation.DSMT4">
                  <p:embed/>
                  <p:pic>
                    <p:nvPicPr>
                      <p:cNvPr id="25" name="Object 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971753" y="6178366"/>
                        <a:ext cx="752951" cy="4256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
          <p:cNvGraphicFramePr>
            <a:graphicFrameLocks noChangeAspect="1"/>
          </p:cNvGraphicFramePr>
          <p:nvPr>
            <p:extLst>
              <p:ext uri="{D42A27DB-BD31-4B8C-83A1-F6EECF244321}">
                <p14:modId xmlns:p14="http://schemas.microsoft.com/office/powerpoint/2010/main" val="3079251397"/>
              </p:ext>
            </p:extLst>
          </p:nvPr>
        </p:nvGraphicFramePr>
        <p:xfrm>
          <a:off x="354960" y="1765024"/>
          <a:ext cx="2265410" cy="453439"/>
        </p:xfrm>
        <a:graphic>
          <a:graphicData uri="http://schemas.openxmlformats.org/presentationml/2006/ole">
            <mc:AlternateContent xmlns:mc="http://schemas.openxmlformats.org/markup-compatibility/2006">
              <mc:Choice xmlns:v="urn:schemas-microsoft-com:vml" Requires="v">
                <p:oleObj name="Equation" r:id="rId39" imgW="1143000" imgH="228600" progId="Equation.DSMT4">
                  <p:embed/>
                </p:oleObj>
              </mc:Choice>
              <mc:Fallback>
                <p:oleObj name="Equation" r:id="rId39" imgW="1143000" imgH="228600" progId="Equation.DSMT4">
                  <p:embed/>
                  <p:pic>
                    <p:nvPicPr>
                      <p:cNvPr id="26" name="Object 4"/>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54960" y="1765024"/>
                        <a:ext cx="2265410" cy="453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7" name="Group 20"/>
          <p:cNvGrpSpPr>
            <a:grpSpLocks noChangeAspect="1"/>
          </p:cNvGrpSpPr>
          <p:nvPr/>
        </p:nvGrpSpPr>
        <p:grpSpPr bwMode="auto">
          <a:xfrm>
            <a:off x="4476049" y="1258071"/>
            <a:ext cx="3903663" cy="5313362"/>
            <a:chOff x="571" y="955"/>
            <a:chExt cx="2252" cy="3065"/>
          </a:xfrm>
        </p:grpSpPr>
        <p:sp>
          <p:nvSpPr>
            <p:cNvPr id="28" name="AutoShape 19"/>
            <p:cNvSpPr>
              <a:spLocks noChangeAspect="1" noChangeArrowheads="1" noTextEdit="1"/>
            </p:cNvSpPr>
            <p:nvPr/>
          </p:nvSpPr>
          <p:spPr bwMode="auto">
            <a:xfrm>
              <a:off x="571" y="955"/>
              <a:ext cx="2252" cy="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29" name="Rectangle 21"/>
            <p:cNvSpPr>
              <a:spLocks noChangeArrowheads="1"/>
            </p:cNvSpPr>
            <p:nvPr/>
          </p:nvSpPr>
          <p:spPr bwMode="auto">
            <a:xfrm>
              <a:off x="573" y="960"/>
              <a:ext cx="2248" cy="3055"/>
            </a:xfrm>
            <a:prstGeom prst="rect">
              <a:avLst/>
            </a:prstGeom>
            <a:solidFill>
              <a:srgbClr val="FFFFFF"/>
            </a:solidFill>
            <a:ln w="2">
              <a:solidFill>
                <a:srgbClr val="FFFFFF"/>
              </a:solidFill>
              <a:miter lim="800000"/>
              <a:headEnd/>
              <a:tailEnd/>
            </a:ln>
          </p:spPr>
          <p:txBody>
            <a:bodyPr/>
            <a:lstStyle/>
            <a:p>
              <a:endParaRPr lang="en-US"/>
            </a:p>
          </p:txBody>
        </p:sp>
        <p:sp>
          <p:nvSpPr>
            <p:cNvPr id="30" name="Line 22"/>
            <p:cNvSpPr>
              <a:spLocks noChangeShapeType="1"/>
            </p:cNvSpPr>
            <p:nvPr/>
          </p:nvSpPr>
          <p:spPr bwMode="auto">
            <a:xfrm flipV="1">
              <a:off x="798" y="960"/>
              <a:ext cx="1" cy="3050"/>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1" name="Line 23"/>
            <p:cNvSpPr>
              <a:spLocks noChangeShapeType="1"/>
            </p:cNvSpPr>
            <p:nvPr/>
          </p:nvSpPr>
          <p:spPr bwMode="auto">
            <a:xfrm flipV="1">
              <a:off x="800" y="960"/>
              <a:ext cx="1" cy="3050"/>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2" name="Line 24"/>
            <p:cNvSpPr>
              <a:spLocks noChangeShapeType="1"/>
            </p:cNvSpPr>
            <p:nvPr/>
          </p:nvSpPr>
          <p:spPr bwMode="auto">
            <a:xfrm flipV="1">
              <a:off x="1021" y="960"/>
              <a:ext cx="1" cy="3050"/>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3" name="Line 25"/>
            <p:cNvSpPr>
              <a:spLocks noChangeShapeType="1"/>
            </p:cNvSpPr>
            <p:nvPr/>
          </p:nvSpPr>
          <p:spPr bwMode="auto">
            <a:xfrm flipV="1">
              <a:off x="1023" y="960"/>
              <a:ext cx="1" cy="3050"/>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4" name="Line 26"/>
            <p:cNvSpPr>
              <a:spLocks noChangeShapeType="1"/>
            </p:cNvSpPr>
            <p:nvPr/>
          </p:nvSpPr>
          <p:spPr bwMode="auto">
            <a:xfrm flipV="1">
              <a:off x="1247" y="960"/>
              <a:ext cx="1" cy="3050"/>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5" name="Line 27"/>
            <p:cNvSpPr>
              <a:spLocks noChangeShapeType="1"/>
            </p:cNvSpPr>
            <p:nvPr/>
          </p:nvSpPr>
          <p:spPr bwMode="auto">
            <a:xfrm flipV="1">
              <a:off x="1248" y="960"/>
              <a:ext cx="1" cy="3050"/>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6" name="Line 28"/>
            <p:cNvSpPr>
              <a:spLocks noChangeShapeType="1"/>
            </p:cNvSpPr>
            <p:nvPr/>
          </p:nvSpPr>
          <p:spPr bwMode="auto">
            <a:xfrm flipV="1">
              <a:off x="1470" y="960"/>
              <a:ext cx="1" cy="3050"/>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7" name="Line 29"/>
            <p:cNvSpPr>
              <a:spLocks noChangeShapeType="1"/>
            </p:cNvSpPr>
            <p:nvPr/>
          </p:nvSpPr>
          <p:spPr bwMode="auto">
            <a:xfrm flipV="1">
              <a:off x="1472" y="960"/>
              <a:ext cx="1" cy="3050"/>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8" name="Line 30"/>
            <p:cNvSpPr>
              <a:spLocks noChangeShapeType="1"/>
            </p:cNvSpPr>
            <p:nvPr/>
          </p:nvSpPr>
          <p:spPr bwMode="auto">
            <a:xfrm flipV="1">
              <a:off x="1695" y="960"/>
              <a:ext cx="1" cy="3050"/>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9" name="Line 31"/>
            <p:cNvSpPr>
              <a:spLocks noChangeShapeType="1"/>
            </p:cNvSpPr>
            <p:nvPr/>
          </p:nvSpPr>
          <p:spPr bwMode="auto">
            <a:xfrm flipV="1">
              <a:off x="1697" y="960"/>
              <a:ext cx="1" cy="3050"/>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0" name="Line 32"/>
            <p:cNvSpPr>
              <a:spLocks noChangeShapeType="1"/>
            </p:cNvSpPr>
            <p:nvPr/>
          </p:nvSpPr>
          <p:spPr bwMode="auto">
            <a:xfrm flipV="1">
              <a:off x="1920" y="960"/>
              <a:ext cx="1" cy="3050"/>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1" name="Line 33"/>
            <p:cNvSpPr>
              <a:spLocks noChangeShapeType="1"/>
            </p:cNvSpPr>
            <p:nvPr/>
          </p:nvSpPr>
          <p:spPr bwMode="auto">
            <a:xfrm flipV="1">
              <a:off x="1922" y="960"/>
              <a:ext cx="1" cy="3050"/>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2" name="Line 34"/>
            <p:cNvSpPr>
              <a:spLocks noChangeShapeType="1"/>
            </p:cNvSpPr>
            <p:nvPr/>
          </p:nvSpPr>
          <p:spPr bwMode="auto">
            <a:xfrm flipV="1">
              <a:off x="2144" y="960"/>
              <a:ext cx="1" cy="3050"/>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3" name="Line 35"/>
            <p:cNvSpPr>
              <a:spLocks noChangeShapeType="1"/>
            </p:cNvSpPr>
            <p:nvPr/>
          </p:nvSpPr>
          <p:spPr bwMode="auto">
            <a:xfrm flipV="1">
              <a:off x="2146" y="960"/>
              <a:ext cx="1" cy="3050"/>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4" name="Line 36"/>
            <p:cNvSpPr>
              <a:spLocks noChangeShapeType="1"/>
            </p:cNvSpPr>
            <p:nvPr/>
          </p:nvSpPr>
          <p:spPr bwMode="auto">
            <a:xfrm flipV="1">
              <a:off x="2369" y="960"/>
              <a:ext cx="1" cy="3050"/>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5" name="Line 37"/>
            <p:cNvSpPr>
              <a:spLocks noChangeShapeType="1"/>
            </p:cNvSpPr>
            <p:nvPr/>
          </p:nvSpPr>
          <p:spPr bwMode="auto">
            <a:xfrm flipV="1">
              <a:off x="2371" y="960"/>
              <a:ext cx="1" cy="3050"/>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6" name="Line 38"/>
            <p:cNvSpPr>
              <a:spLocks noChangeShapeType="1"/>
            </p:cNvSpPr>
            <p:nvPr/>
          </p:nvSpPr>
          <p:spPr bwMode="auto">
            <a:xfrm flipV="1">
              <a:off x="2593" y="960"/>
              <a:ext cx="1" cy="3050"/>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7" name="Line 39"/>
            <p:cNvSpPr>
              <a:spLocks noChangeShapeType="1"/>
            </p:cNvSpPr>
            <p:nvPr/>
          </p:nvSpPr>
          <p:spPr bwMode="auto">
            <a:xfrm flipV="1">
              <a:off x="2594" y="960"/>
              <a:ext cx="1" cy="3050"/>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8" name="Line 40"/>
            <p:cNvSpPr>
              <a:spLocks noChangeShapeType="1"/>
            </p:cNvSpPr>
            <p:nvPr/>
          </p:nvSpPr>
          <p:spPr bwMode="auto">
            <a:xfrm>
              <a:off x="575" y="3802"/>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49" name="Line 41"/>
            <p:cNvSpPr>
              <a:spLocks noChangeShapeType="1"/>
            </p:cNvSpPr>
            <p:nvPr/>
          </p:nvSpPr>
          <p:spPr bwMode="auto">
            <a:xfrm>
              <a:off x="575" y="3807"/>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0" name="Line 42"/>
            <p:cNvSpPr>
              <a:spLocks noChangeShapeType="1"/>
            </p:cNvSpPr>
            <p:nvPr/>
          </p:nvSpPr>
          <p:spPr bwMode="auto">
            <a:xfrm>
              <a:off x="575" y="3600"/>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1" name="Line 43"/>
            <p:cNvSpPr>
              <a:spLocks noChangeShapeType="1"/>
            </p:cNvSpPr>
            <p:nvPr/>
          </p:nvSpPr>
          <p:spPr bwMode="auto">
            <a:xfrm>
              <a:off x="575" y="3605"/>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2" name="Line 44"/>
            <p:cNvSpPr>
              <a:spLocks noChangeShapeType="1"/>
            </p:cNvSpPr>
            <p:nvPr/>
          </p:nvSpPr>
          <p:spPr bwMode="auto">
            <a:xfrm>
              <a:off x="575" y="3397"/>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3" name="Line 45"/>
            <p:cNvSpPr>
              <a:spLocks noChangeShapeType="1"/>
            </p:cNvSpPr>
            <p:nvPr/>
          </p:nvSpPr>
          <p:spPr bwMode="auto">
            <a:xfrm>
              <a:off x="575" y="3402"/>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4" name="Line 46"/>
            <p:cNvSpPr>
              <a:spLocks noChangeShapeType="1"/>
            </p:cNvSpPr>
            <p:nvPr/>
          </p:nvSpPr>
          <p:spPr bwMode="auto">
            <a:xfrm>
              <a:off x="575" y="3194"/>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5" name="Line 47"/>
            <p:cNvSpPr>
              <a:spLocks noChangeShapeType="1"/>
            </p:cNvSpPr>
            <p:nvPr/>
          </p:nvSpPr>
          <p:spPr bwMode="auto">
            <a:xfrm>
              <a:off x="575" y="3199"/>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6" name="Line 48"/>
            <p:cNvSpPr>
              <a:spLocks noChangeShapeType="1"/>
            </p:cNvSpPr>
            <p:nvPr/>
          </p:nvSpPr>
          <p:spPr bwMode="auto">
            <a:xfrm>
              <a:off x="575" y="2992"/>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7" name="Line 49"/>
            <p:cNvSpPr>
              <a:spLocks noChangeShapeType="1"/>
            </p:cNvSpPr>
            <p:nvPr/>
          </p:nvSpPr>
          <p:spPr bwMode="auto">
            <a:xfrm>
              <a:off x="575" y="2997"/>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8" name="Line 50"/>
            <p:cNvSpPr>
              <a:spLocks noChangeShapeType="1"/>
            </p:cNvSpPr>
            <p:nvPr/>
          </p:nvSpPr>
          <p:spPr bwMode="auto">
            <a:xfrm>
              <a:off x="575" y="2789"/>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59" name="Line 51"/>
            <p:cNvSpPr>
              <a:spLocks noChangeShapeType="1"/>
            </p:cNvSpPr>
            <p:nvPr/>
          </p:nvSpPr>
          <p:spPr bwMode="auto">
            <a:xfrm>
              <a:off x="575" y="2794"/>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60" name="Line 52"/>
            <p:cNvSpPr>
              <a:spLocks noChangeShapeType="1"/>
            </p:cNvSpPr>
            <p:nvPr/>
          </p:nvSpPr>
          <p:spPr bwMode="auto">
            <a:xfrm>
              <a:off x="575" y="2586"/>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61" name="Line 53"/>
            <p:cNvSpPr>
              <a:spLocks noChangeShapeType="1"/>
            </p:cNvSpPr>
            <p:nvPr/>
          </p:nvSpPr>
          <p:spPr bwMode="auto">
            <a:xfrm>
              <a:off x="575" y="2591"/>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62" name="Line 54"/>
            <p:cNvSpPr>
              <a:spLocks noChangeShapeType="1"/>
            </p:cNvSpPr>
            <p:nvPr/>
          </p:nvSpPr>
          <p:spPr bwMode="auto">
            <a:xfrm>
              <a:off x="575" y="2379"/>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63" name="Line 55"/>
            <p:cNvSpPr>
              <a:spLocks noChangeShapeType="1"/>
            </p:cNvSpPr>
            <p:nvPr/>
          </p:nvSpPr>
          <p:spPr bwMode="auto">
            <a:xfrm>
              <a:off x="575" y="2384"/>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64" name="Line 56"/>
            <p:cNvSpPr>
              <a:spLocks noChangeShapeType="1"/>
            </p:cNvSpPr>
            <p:nvPr/>
          </p:nvSpPr>
          <p:spPr bwMode="auto">
            <a:xfrm>
              <a:off x="575" y="2176"/>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65" name="Line 57"/>
            <p:cNvSpPr>
              <a:spLocks noChangeShapeType="1"/>
            </p:cNvSpPr>
            <p:nvPr/>
          </p:nvSpPr>
          <p:spPr bwMode="auto">
            <a:xfrm>
              <a:off x="575" y="2181"/>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66" name="Line 58"/>
            <p:cNvSpPr>
              <a:spLocks noChangeShapeType="1"/>
            </p:cNvSpPr>
            <p:nvPr/>
          </p:nvSpPr>
          <p:spPr bwMode="auto">
            <a:xfrm>
              <a:off x="575" y="1973"/>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67" name="Line 59"/>
            <p:cNvSpPr>
              <a:spLocks noChangeShapeType="1"/>
            </p:cNvSpPr>
            <p:nvPr/>
          </p:nvSpPr>
          <p:spPr bwMode="auto">
            <a:xfrm>
              <a:off x="575" y="1978"/>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68" name="Line 60"/>
            <p:cNvSpPr>
              <a:spLocks noChangeShapeType="1"/>
            </p:cNvSpPr>
            <p:nvPr/>
          </p:nvSpPr>
          <p:spPr bwMode="auto">
            <a:xfrm>
              <a:off x="575" y="1771"/>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69" name="Line 61"/>
            <p:cNvSpPr>
              <a:spLocks noChangeShapeType="1"/>
            </p:cNvSpPr>
            <p:nvPr/>
          </p:nvSpPr>
          <p:spPr bwMode="auto">
            <a:xfrm>
              <a:off x="575" y="1776"/>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70" name="Line 62"/>
            <p:cNvSpPr>
              <a:spLocks noChangeShapeType="1"/>
            </p:cNvSpPr>
            <p:nvPr/>
          </p:nvSpPr>
          <p:spPr bwMode="auto">
            <a:xfrm>
              <a:off x="575" y="1568"/>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71" name="Line 63"/>
            <p:cNvSpPr>
              <a:spLocks noChangeShapeType="1"/>
            </p:cNvSpPr>
            <p:nvPr/>
          </p:nvSpPr>
          <p:spPr bwMode="auto">
            <a:xfrm>
              <a:off x="575" y="1573"/>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72" name="Line 64"/>
            <p:cNvSpPr>
              <a:spLocks noChangeShapeType="1"/>
            </p:cNvSpPr>
            <p:nvPr/>
          </p:nvSpPr>
          <p:spPr bwMode="auto">
            <a:xfrm>
              <a:off x="575" y="1365"/>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73" name="Line 65"/>
            <p:cNvSpPr>
              <a:spLocks noChangeShapeType="1"/>
            </p:cNvSpPr>
            <p:nvPr/>
          </p:nvSpPr>
          <p:spPr bwMode="auto">
            <a:xfrm>
              <a:off x="575" y="1370"/>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74" name="Line 66"/>
            <p:cNvSpPr>
              <a:spLocks noChangeShapeType="1"/>
            </p:cNvSpPr>
            <p:nvPr/>
          </p:nvSpPr>
          <p:spPr bwMode="auto">
            <a:xfrm>
              <a:off x="575" y="1163"/>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75" name="Line 67"/>
            <p:cNvSpPr>
              <a:spLocks noChangeShapeType="1"/>
            </p:cNvSpPr>
            <p:nvPr/>
          </p:nvSpPr>
          <p:spPr bwMode="auto">
            <a:xfrm>
              <a:off x="575" y="1168"/>
              <a:ext cx="2246" cy="1"/>
            </a:xfrm>
            <a:prstGeom prst="line">
              <a:avLst/>
            </a:prstGeom>
            <a:noFill/>
            <a:ln w="2">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76" name="Rectangle 68"/>
            <p:cNvSpPr>
              <a:spLocks noChangeArrowheads="1"/>
            </p:cNvSpPr>
            <p:nvPr/>
          </p:nvSpPr>
          <p:spPr bwMode="auto">
            <a:xfrm>
              <a:off x="573" y="960"/>
              <a:ext cx="2248" cy="3055"/>
            </a:xfrm>
            <a:prstGeom prst="rect">
              <a:avLst/>
            </a:prstGeom>
            <a:noFill/>
            <a:ln w="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Line 69"/>
            <p:cNvSpPr>
              <a:spLocks noChangeShapeType="1"/>
            </p:cNvSpPr>
            <p:nvPr/>
          </p:nvSpPr>
          <p:spPr bwMode="auto">
            <a:xfrm>
              <a:off x="800" y="3971"/>
              <a:ext cx="1" cy="84"/>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8" name="Rectangle 70"/>
            <p:cNvSpPr>
              <a:spLocks noChangeArrowheads="1"/>
            </p:cNvSpPr>
            <p:nvPr/>
          </p:nvSpPr>
          <p:spPr bwMode="auto">
            <a:xfrm>
              <a:off x="801" y="3847"/>
              <a:ext cx="4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1</a:t>
              </a:r>
              <a:endParaRPr lang="en-US"/>
            </a:p>
          </p:txBody>
        </p:sp>
        <p:sp>
          <p:nvSpPr>
            <p:cNvPr id="79" name="Line 71"/>
            <p:cNvSpPr>
              <a:spLocks noChangeShapeType="1"/>
            </p:cNvSpPr>
            <p:nvPr/>
          </p:nvSpPr>
          <p:spPr bwMode="auto">
            <a:xfrm>
              <a:off x="1023" y="3971"/>
              <a:ext cx="1" cy="84"/>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0" name="Rectangle 72"/>
            <p:cNvSpPr>
              <a:spLocks noChangeArrowheads="1"/>
            </p:cNvSpPr>
            <p:nvPr/>
          </p:nvSpPr>
          <p:spPr bwMode="auto">
            <a:xfrm>
              <a:off x="1025" y="3847"/>
              <a:ext cx="4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2</a:t>
              </a:r>
              <a:endParaRPr lang="en-US"/>
            </a:p>
          </p:txBody>
        </p:sp>
        <p:sp>
          <p:nvSpPr>
            <p:cNvPr id="81" name="Line 73"/>
            <p:cNvSpPr>
              <a:spLocks noChangeShapeType="1"/>
            </p:cNvSpPr>
            <p:nvPr/>
          </p:nvSpPr>
          <p:spPr bwMode="auto">
            <a:xfrm>
              <a:off x="1248" y="3971"/>
              <a:ext cx="1" cy="84"/>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2" name="Rectangle 74"/>
            <p:cNvSpPr>
              <a:spLocks noChangeArrowheads="1"/>
            </p:cNvSpPr>
            <p:nvPr/>
          </p:nvSpPr>
          <p:spPr bwMode="auto">
            <a:xfrm>
              <a:off x="1250" y="3847"/>
              <a:ext cx="4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3</a:t>
              </a:r>
              <a:endParaRPr lang="en-US"/>
            </a:p>
          </p:txBody>
        </p:sp>
        <p:sp>
          <p:nvSpPr>
            <p:cNvPr id="83" name="Line 75"/>
            <p:cNvSpPr>
              <a:spLocks noChangeShapeType="1"/>
            </p:cNvSpPr>
            <p:nvPr/>
          </p:nvSpPr>
          <p:spPr bwMode="auto">
            <a:xfrm>
              <a:off x="1472" y="3971"/>
              <a:ext cx="1" cy="84"/>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4" name="Rectangle 76"/>
            <p:cNvSpPr>
              <a:spLocks noChangeArrowheads="1"/>
            </p:cNvSpPr>
            <p:nvPr/>
          </p:nvSpPr>
          <p:spPr bwMode="auto">
            <a:xfrm>
              <a:off x="1474" y="3847"/>
              <a:ext cx="4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4</a:t>
              </a:r>
              <a:endParaRPr lang="en-US"/>
            </a:p>
          </p:txBody>
        </p:sp>
        <p:sp>
          <p:nvSpPr>
            <p:cNvPr id="85" name="Line 77"/>
            <p:cNvSpPr>
              <a:spLocks noChangeShapeType="1"/>
            </p:cNvSpPr>
            <p:nvPr/>
          </p:nvSpPr>
          <p:spPr bwMode="auto">
            <a:xfrm>
              <a:off x="1697" y="3971"/>
              <a:ext cx="1" cy="84"/>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6" name="Rectangle 78"/>
            <p:cNvSpPr>
              <a:spLocks noChangeArrowheads="1"/>
            </p:cNvSpPr>
            <p:nvPr/>
          </p:nvSpPr>
          <p:spPr bwMode="auto">
            <a:xfrm>
              <a:off x="1699" y="3847"/>
              <a:ext cx="4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5</a:t>
              </a:r>
              <a:endParaRPr lang="en-US"/>
            </a:p>
          </p:txBody>
        </p:sp>
        <p:sp>
          <p:nvSpPr>
            <p:cNvPr id="87" name="Line 79"/>
            <p:cNvSpPr>
              <a:spLocks noChangeShapeType="1"/>
            </p:cNvSpPr>
            <p:nvPr/>
          </p:nvSpPr>
          <p:spPr bwMode="auto">
            <a:xfrm>
              <a:off x="1922" y="3971"/>
              <a:ext cx="1" cy="84"/>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8" name="Rectangle 80"/>
            <p:cNvSpPr>
              <a:spLocks noChangeArrowheads="1"/>
            </p:cNvSpPr>
            <p:nvPr/>
          </p:nvSpPr>
          <p:spPr bwMode="auto">
            <a:xfrm>
              <a:off x="1924" y="3847"/>
              <a:ext cx="4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6</a:t>
              </a:r>
              <a:endParaRPr lang="en-US"/>
            </a:p>
          </p:txBody>
        </p:sp>
        <p:sp>
          <p:nvSpPr>
            <p:cNvPr id="89" name="Line 81"/>
            <p:cNvSpPr>
              <a:spLocks noChangeShapeType="1"/>
            </p:cNvSpPr>
            <p:nvPr/>
          </p:nvSpPr>
          <p:spPr bwMode="auto">
            <a:xfrm>
              <a:off x="2146" y="3971"/>
              <a:ext cx="1" cy="84"/>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 name="Rectangle 82"/>
            <p:cNvSpPr>
              <a:spLocks noChangeArrowheads="1"/>
            </p:cNvSpPr>
            <p:nvPr/>
          </p:nvSpPr>
          <p:spPr bwMode="auto">
            <a:xfrm>
              <a:off x="2147" y="3847"/>
              <a:ext cx="4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7</a:t>
              </a:r>
              <a:endParaRPr lang="en-US"/>
            </a:p>
          </p:txBody>
        </p:sp>
        <p:sp>
          <p:nvSpPr>
            <p:cNvPr id="91" name="Line 83"/>
            <p:cNvSpPr>
              <a:spLocks noChangeShapeType="1"/>
            </p:cNvSpPr>
            <p:nvPr/>
          </p:nvSpPr>
          <p:spPr bwMode="auto">
            <a:xfrm>
              <a:off x="2371" y="3971"/>
              <a:ext cx="1" cy="84"/>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2" name="Rectangle 84"/>
            <p:cNvSpPr>
              <a:spLocks noChangeArrowheads="1"/>
            </p:cNvSpPr>
            <p:nvPr/>
          </p:nvSpPr>
          <p:spPr bwMode="auto">
            <a:xfrm>
              <a:off x="2373" y="3847"/>
              <a:ext cx="4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8</a:t>
              </a:r>
              <a:endParaRPr lang="en-US"/>
            </a:p>
          </p:txBody>
        </p:sp>
        <p:sp>
          <p:nvSpPr>
            <p:cNvPr id="93" name="Line 85"/>
            <p:cNvSpPr>
              <a:spLocks noChangeShapeType="1"/>
            </p:cNvSpPr>
            <p:nvPr/>
          </p:nvSpPr>
          <p:spPr bwMode="auto">
            <a:xfrm>
              <a:off x="2594" y="3971"/>
              <a:ext cx="1" cy="84"/>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4" name="Rectangle 86"/>
            <p:cNvSpPr>
              <a:spLocks noChangeArrowheads="1"/>
            </p:cNvSpPr>
            <p:nvPr/>
          </p:nvSpPr>
          <p:spPr bwMode="auto">
            <a:xfrm>
              <a:off x="2596" y="3847"/>
              <a:ext cx="4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9</a:t>
              </a:r>
              <a:endParaRPr lang="en-US"/>
            </a:p>
          </p:txBody>
        </p:sp>
        <p:sp>
          <p:nvSpPr>
            <p:cNvPr id="95" name="Rectangle 87"/>
            <p:cNvSpPr>
              <a:spLocks noChangeArrowheads="1"/>
            </p:cNvSpPr>
            <p:nvPr/>
          </p:nvSpPr>
          <p:spPr bwMode="auto">
            <a:xfrm>
              <a:off x="592" y="3743"/>
              <a:ext cx="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100</a:t>
              </a:r>
              <a:endParaRPr lang="en-US"/>
            </a:p>
          </p:txBody>
        </p:sp>
        <p:sp>
          <p:nvSpPr>
            <p:cNvPr id="96" name="Line 88"/>
            <p:cNvSpPr>
              <a:spLocks noChangeShapeType="1"/>
            </p:cNvSpPr>
            <p:nvPr/>
          </p:nvSpPr>
          <p:spPr bwMode="auto">
            <a:xfrm>
              <a:off x="560" y="3807"/>
              <a:ext cx="30"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7" name="Rectangle 89"/>
            <p:cNvSpPr>
              <a:spLocks noChangeArrowheads="1"/>
            </p:cNvSpPr>
            <p:nvPr/>
          </p:nvSpPr>
          <p:spPr bwMode="auto">
            <a:xfrm>
              <a:off x="592" y="3540"/>
              <a:ext cx="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200</a:t>
              </a:r>
              <a:endParaRPr lang="en-US"/>
            </a:p>
          </p:txBody>
        </p:sp>
        <p:sp>
          <p:nvSpPr>
            <p:cNvPr id="98" name="Line 90"/>
            <p:cNvSpPr>
              <a:spLocks noChangeShapeType="1"/>
            </p:cNvSpPr>
            <p:nvPr/>
          </p:nvSpPr>
          <p:spPr bwMode="auto">
            <a:xfrm>
              <a:off x="560" y="3605"/>
              <a:ext cx="30"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9" name="Rectangle 91"/>
            <p:cNvSpPr>
              <a:spLocks noChangeArrowheads="1"/>
            </p:cNvSpPr>
            <p:nvPr/>
          </p:nvSpPr>
          <p:spPr bwMode="auto">
            <a:xfrm>
              <a:off x="592" y="3338"/>
              <a:ext cx="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300</a:t>
              </a:r>
              <a:endParaRPr lang="en-US"/>
            </a:p>
          </p:txBody>
        </p:sp>
        <p:sp>
          <p:nvSpPr>
            <p:cNvPr id="100" name="Line 92"/>
            <p:cNvSpPr>
              <a:spLocks noChangeShapeType="1"/>
            </p:cNvSpPr>
            <p:nvPr/>
          </p:nvSpPr>
          <p:spPr bwMode="auto">
            <a:xfrm>
              <a:off x="560" y="3402"/>
              <a:ext cx="30"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1" name="Rectangle 93"/>
            <p:cNvSpPr>
              <a:spLocks noChangeArrowheads="1"/>
            </p:cNvSpPr>
            <p:nvPr/>
          </p:nvSpPr>
          <p:spPr bwMode="auto">
            <a:xfrm>
              <a:off x="592" y="3135"/>
              <a:ext cx="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400</a:t>
              </a:r>
              <a:endParaRPr lang="en-US"/>
            </a:p>
          </p:txBody>
        </p:sp>
        <p:sp>
          <p:nvSpPr>
            <p:cNvPr id="102" name="Line 94"/>
            <p:cNvSpPr>
              <a:spLocks noChangeShapeType="1"/>
            </p:cNvSpPr>
            <p:nvPr/>
          </p:nvSpPr>
          <p:spPr bwMode="auto">
            <a:xfrm>
              <a:off x="560" y="3199"/>
              <a:ext cx="30"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3" name="Rectangle 95"/>
            <p:cNvSpPr>
              <a:spLocks noChangeArrowheads="1"/>
            </p:cNvSpPr>
            <p:nvPr/>
          </p:nvSpPr>
          <p:spPr bwMode="auto">
            <a:xfrm>
              <a:off x="592" y="2932"/>
              <a:ext cx="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500</a:t>
              </a:r>
              <a:endParaRPr lang="en-US"/>
            </a:p>
          </p:txBody>
        </p:sp>
        <p:sp>
          <p:nvSpPr>
            <p:cNvPr id="104" name="Line 96"/>
            <p:cNvSpPr>
              <a:spLocks noChangeShapeType="1"/>
            </p:cNvSpPr>
            <p:nvPr/>
          </p:nvSpPr>
          <p:spPr bwMode="auto">
            <a:xfrm>
              <a:off x="560" y="2997"/>
              <a:ext cx="30"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5" name="Rectangle 97"/>
            <p:cNvSpPr>
              <a:spLocks noChangeArrowheads="1"/>
            </p:cNvSpPr>
            <p:nvPr/>
          </p:nvSpPr>
          <p:spPr bwMode="auto">
            <a:xfrm>
              <a:off x="592" y="2730"/>
              <a:ext cx="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600</a:t>
              </a:r>
              <a:endParaRPr lang="en-US"/>
            </a:p>
          </p:txBody>
        </p:sp>
        <p:sp>
          <p:nvSpPr>
            <p:cNvPr id="106" name="Line 98"/>
            <p:cNvSpPr>
              <a:spLocks noChangeShapeType="1"/>
            </p:cNvSpPr>
            <p:nvPr/>
          </p:nvSpPr>
          <p:spPr bwMode="auto">
            <a:xfrm>
              <a:off x="560" y="2794"/>
              <a:ext cx="30"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7" name="Rectangle 99"/>
            <p:cNvSpPr>
              <a:spLocks noChangeArrowheads="1"/>
            </p:cNvSpPr>
            <p:nvPr/>
          </p:nvSpPr>
          <p:spPr bwMode="auto">
            <a:xfrm>
              <a:off x="592" y="2527"/>
              <a:ext cx="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700</a:t>
              </a:r>
              <a:endParaRPr lang="en-US"/>
            </a:p>
          </p:txBody>
        </p:sp>
        <p:sp>
          <p:nvSpPr>
            <p:cNvPr id="108" name="Line 100"/>
            <p:cNvSpPr>
              <a:spLocks noChangeShapeType="1"/>
            </p:cNvSpPr>
            <p:nvPr/>
          </p:nvSpPr>
          <p:spPr bwMode="auto">
            <a:xfrm>
              <a:off x="560" y="2591"/>
              <a:ext cx="30"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9" name="Rectangle 101"/>
            <p:cNvSpPr>
              <a:spLocks noChangeArrowheads="1"/>
            </p:cNvSpPr>
            <p:nvPr/>
          </p:nvSpPr>
          <p:spPr bwMode="auto">
            <a:xfrm>
              <a:off x="592" y="2319"/>
              <a:ext cx="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800</a:t>
              </a:r>
              <a:endParaRPr lang="en-US"/>
            </a:p>
          </p:txBody>
        </p:sp>
        <p:sp>
          <p:nvSpPr>
            <p:cNvPr id="110" name="Line 102"/>
            <p:cNvSpPr>
              <a:spLocks noChangeShapeType="1"/>
            </p:cNvSpPr>
            <p:nvPr/>
          </p:nvSpPr>
          <p:spPr bwMode="auto">
            <a:xfrm>
              <a:off x="560" y="2384"/>
              <a:ext cx="30"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1" name="Rectangle 103"/>
            <p:cNvSpPr>
              <a:spLocks noChangeArrowheads="1"/>
            </p:cNvSpPr>
            <p:nvPr/>
          </p:nvSpPr>
          <p:spPr bwMode="auto">
            <a:xfrm>
              <a:off x="592" y="2117"/>
              <a:ext cx="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900</a:t>
              </a:r>
              <a:endParaRPr lang="en-US"/>
            </a:p>
          </p:txBody>
        </p:sp>
        <p:sp>
          <p:nvSpPr>
            <p:cNvPr id="112" name="Line 104"/>
            <p:cNvSpPr>
              <a:spLocks noChangeShapeType="1"/>
            </p:cNvSpPr>
            <p:nvPr/>
          </p:nvSpPr>
          <p:spPr bwMode="auto">
            <a:xfrm>
              <a:off x="560" y="2181"/>
              <a:ext cx="30"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3" name="Rectangle 105"/>
            <p:cNvSpPr>
              <a:spLocks noChangeArrowheads="1"/>
            </p:cNvSpPr>
            <p:nvPr/>
          </p:nvSpPr>
          <p:spPr bwMode="auto">
            <a:xfrm>
              <a:off x="592" y="1914"/>
              <a:ext cx="1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1000</a:t>
              </a:r>
              <a:endParaRPr lang="en-US"/>
            </a:p>
          </p:txBody>
        </p:sp>
        <p:sp>
          <p:nvSpPr>
            <p:cNvPr id="114" name="Line 106"/>
            <p:cNvSpPr>
              <a:spLocks noChangeShapeType="1"/>
            </p:cNvSpPr>
            <p:nvPr/>
          </p:nvSpPr>
          <p:spPr bwMode="auto">
            <a:xfrm>
              <a:off x="560" y="1978"/>
              <a:ext cx="30"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5" name="Rectangle 107"/>
            <p:cNvSpPr>
              <a:spLocks noChangeArrowheads="1"/>
            </p:cNvSpPr>
            <p:nvPr/>
          </p:nvSpPr>
          <p:spPr bwMode="auto">
            <a:xfrm>
              <a:off x="592" y="1711"/>
              <a:ext cx="1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1100</a:t>
              </a:r>
              <a:endParaRPr lang="en-US"/>
            </a:p>
          </p:txBody>
        </p:sp>
        <p:sp>
          <p:nvSpPr>
            <p:cNvPr id="116" name="Line 108"/>
            <p:cNvSpPr>
              <a:spLocks noChangeShapeType="1"/>
            </p:cNvSpPr>
            <p:nvPr/>
          </p:nvSpPr>
          <p:spPr bwMode="auto">
            <a:xfrm>
              <a:off x="560" y="1776"/>
              <a:ext cx="30"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7" name="Rectangle 109"/>
            <p:cNvSpPr>
              <a:spLocks noChangeArrowheads="1"/>
            </p:cNvSpPr>
            <p:nvPr/>
          </p:nvSpPr>
          <p:spPr bwMode="auto">
            <a:xfrm>
              <a:off x="592" y="1509"/>
              <a:ext cx="1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1200</a:t>
              </a:r>
              <a:endParaRPr lang="en-US"/>
            </a:p>
          </p:txBody>
        </p:sp>
        <p:sp>
          <p:nvSpPr>
            <p:cNvPr id="118" name="Line 110"/>
            <p:cNvSpPr>
              <a:spLocks noChangeShapeType="1"/>
            </p:cNvSpPr>
            <p:nvPr/>
          </p:nvSpPr>
          <p:spPr bwMode="auto">
            <a:xfrm>
              <a:off x="560" y="1573"/>
              <a:ext cx="30"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9" name="Rectangle 111"/>
            <p:cNvSpPr>
              <a:spLocks noChangeArrowheads="1"/>
            </p:cNvSpPr>
            <p:nvPr/>
          </p:nvSpPr>
          <p:spPr bwMode="auto">
            <a:xfrm>
              <a:off x="592" y="1306"/>
              <a:ext cx="1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1300</a:t>
              </a:r>
              <a:endParaRPr lang="en-US"/>
            </a:p>
          </p:txBody>
        </p:sp>
        <p:sp>
          <p:nvSpPr>
            <p:cNvPr id="120" name="Line 112"/>
            <p:cNvSpPr>
              <a:spLocks noChangeShapeType="1"/>
            </p:cNvSpPr>
            <p:nvPr/>
          </p:nvSpPr>
          <p:spPr bwMode="auto">
            <a:xfrm>
              <a:off x="560" y="1370"/>
              <a:ext cx="30"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1" name="Rectangle 113"/>
            <p:cNvSpPr>
              <a:spLocks noChangeArrowheads="1"/>
            </p:cNvSpPr>
            <p:nvPr/>
          </p:nvSpPr>
          <p:spPr bwMode="auto">
            <a:xfrm>
              <a:off x="592" y="1103"/>
              <a:ext cx="1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urier New" pitchFamily="49" charset="0"/>
                </a:rPr>
                <a:t>1400</a:t>
              </a:r>
              <a:endParaRPr lang="en-US"/>
            </a:p>
          </p:txBody>
        </p:sp>
        <p:sp>
          <p:nvSpPr>
            <p:cNvPr id="122" name="Line 114"/>
            <p:cNvSpPr>
              <a:spLocks noChangeShapeType="1"/>
            </p:cNvSpPr>
            <p:nvPr/>
          </p:nvSpPr>
          <p:spPr bwMode="auto">
            <a:xfrm>
              <a:off x="560" y="1168"/>
              <a:ext cx="30" cy="1"/>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3" name="Rectangle 115"/>
            <p:cNvSpPr>
              <a:spLocks noChangeArrowheads="1"/>
            </p:cNvSpPr>
            <p:nvPr/>
          </p:nvSpPr>
          <p:spPr bwMode="auto">
            <a:xfrm>
              <a:off x="573" y="960"/>
              <a:ext cx="2248" cy="3055"/>
            </a:xfrm>
            <a:prstGeom prst="rect">
              <a:avLst/>
            </a:prstGeom>
            <a:noFill/>
            <a:ln w="4">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4" name="Oval 6"/>
          <p:cNvSpPr>
            <a:spLocks noChangeArrowheads="1"/>
          </p:cNvSpPr>
          <p:nvPr/>
        </p:nvSpPr>
        <p:spPr bwMode="auto">
          <a:xfrm>
            <a:off x="4815774" y="5083946"/>
            <a:ext cx="144463" cy="14446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5" name="Oval 7"/>
          <p:cNvSpPr>
            <a:spLocks noChangeArrowheads="1"/>
          </p:cNvSpPr>
          <p:nvPr/>
        </p:nvSpPr>
        <p:spPr bwMode="auto">
          <a:xfrm>
            <a:off x="8320974" y="5088708"/>
            <a:ext cx="144463" cy="14446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6" name="Oval 8"/>
          <p:cNvSpPr>
            <a:spLocks noChangeArrowheads="1"/>
          </p:cNvSpPr>
          <p:nvPr/>
        </p:nvSpPr>
        <p:spPr bwMode="auto">
          <a:xfrm>
            <a:off x="5180899" y="3915546"/>
            <a:ext cx="144463" cy="14446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7" name="Oval 9"/>
          <p:cNvSpPr>
            <a:spLocks noChangeArrowheads="1"/>
          </p:cNvSpPr>
          <p:nvPr/>
        </p:nvSpPr>
        <p:spPr bwMode="auto">
          <a:xfrm>
            <a:off x="7922512" y="3915546"/>
            <a:ext cx="144462" cy="14446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8" name="Oval 10"/>
          <p:cNvSpPr>
            <a:spLocks noChangeArrowheads="1"/>
          </p:cNvSpPr>
          <p:nvPr/>
        </p:nvSpPr>
        <p:spPr bwMode="auto">
          <a:xfrm>
            <a:off x="5573012" y="3099571"/>
            <a:ext cx="144462" cy="14446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9" name="Oval 11"/>
          <p:cNvSpPr>
            <a:spLocks noChangeArrowheads="1"/>
          </p:cNvSpPr>
          <p:nvPr/>
        </p:nvSpPr>
        <p:spPr bwMode="auto">
          <a:xfrm>
            <a:off x="7517699" y="3123383"/>
            <a:ext cx="144463" cy="14446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0" name="Oval 12"/>
          <p:cNvSpPr>
            <a:spLocks noChangeArrowheads="1"/>
          </p:cNvSpPr>
          <p:nvPr/>
        </p:nvSpPr>
        <p:spPr bwMode="auto">
          <a:xfrm>
            <a:off x="6366762" y="2248671"/>
            <a:ext cx="144462" cy="14446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1" name="Oval 13"/>
          <p:cNvSpPr>
            <a:spLocks noChangeArrowheads="1"/>
          </p:cNvSpPr>
          <p:nvPr/>
        </p:nvSpPr>
        <p:spPr bwMode="auto">
          <a:xfrm>
            <a:off x="6747762" y="2248671"/>
            <a:ext cx="144462" cy="14446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2" name="Text Box 14"/>
          <p:cNvSpPr txBox="1">
            <a:spLocks noChangeArrowheads="1"/>
          </p:cNvSpPr>
          <p:nvPr/>
        </p:nvSpPr>
        <p:spPr bwMode="auto">
          <a:xfrm>
            <a:off x="5130580" y="806752"/>
            <a:ext cx="3311387" cy="707886"/>
          </a:xfrm>
          <a:prstGeom prst="rect">
            <a:avLst/>
          </a:prstGeom>
          <a:solidFill>
            <a:schemeClr val="bg1">
              <a:alpha val="57000"/>
            </a:schemeClr>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000" dirty="0">
                <a:solidFill>
                  <a:srgbClr val="FF0000"/>
                </a:solidFill>
                <a:latin typeface="Century" pitchFamily="18" charset="0"/>
              </a:rPr>
              <a:t>The points come together and generate a parabola</a:t>
            </a:r>
          </a:p>
        </p:txBody>
      </p:sp>
      <p:sp>
        <p:nvSpPr>
          <p:cNvPr id="133" name="Text Box 15"/>
          <p:cNvSpPr txBox="1">
            <a:spLocks noChangeArrowheads="1"/>
          </p:cNvSpPr>
          <p:nvPr/>
        </p:nvSpPr>
        <p:spPr bwMode="auto">
          <a:xfrm>
            <a:off x="5260421" y="4227044"/>
            <a:ext cx="2779350" cy="1323439"/>
          </a:xfrm>
          <a:prstGeom prst="rect">
            <a:avLst/>
          </a:prstGeom>
          <a:solidFill>
            <a:schemeClr val="bg1">
              <a:alpha val="63000"/>
            </a:schemeClr>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000">
                <a:solidFill>
                  <a:srgbClr val="FF0000"/>
                </a:solidFill>
                <a:latin typeface="Century" pitchFamily="18" charset="0"/>
              </a:rPr>
              <a:t>The maximum revenue will be at the vertex (highest point on the graph)</a:t>
            </a:r>
          </a:p>
        </p:txBody>
      </p:sp>
      <p:sp>
        <p:nvSpPr>
          <p:cNvPr id="134" name="Oval 16"/>
          <p:cNvSpPr>
            <a:spLocks noChangeArrowheads="1"/>
          </p:cNvSpPr>
          <p:nvPr/>
        </p:nvSpPr>
        <p:spPr bwMode="auto">
          <a:xfrm>
            <a:off x="6549324" y="2181996"/>
            <a:ext cx="144463" cy="144462"/>
          </a:xfrm>
          <a:prstGeom prst="ellipse">
            <a:avLst/>
          </a:prstGeom>
          <a:solidFill>
            <a:srgbClr val="FF0000"/>
          </a:solidFill>
          <a:ln w="9525">
            <a:solidFill>
              <a:schemeClr val="tx1"/>
            </a:solidFill>
            <a:round/>
            <a:headEnd/>
            <a:tailEnd/>
          </a:ln>
        </p:spPr>
        <p:txBody>
          <a:bodyPr wrap="none" anchor="ctr"/>
          <a:lstStyle/>
          <a:p>
            <a:endParaRPr lang="en-US"/>
          </a:p>
        </p:txBody>
      </p:sp>
      <p:graphicFrame>
        <p:nvGraphicFramePr>
          <p:cNvPr id="135" name="Object 17"/>
          <p:cNvGraphicFramePr>
            <a:graphicFrameLocks noChangeAspect="1"/>
          </p:cNvGraphicFramePr>
          <p:nvPr>
            <p:extLst>
              <p:ext uri="{D42A27DB-BD31-4B8C-83A1-F6EECF244321}">
                <p14:modId xmlns:p14="http://schemas.microsoft.com/office/powerpoint/2010/main" val="4067304793"/>
              </p:ext>
            </p:extLst>
          </p:nvPr>
        </p:nvGraphicFramePr>
        <p:xfrm>
          <a:off x="4195062" y="1075508"/>
          <a:ext cx="366712" cy="400050"/>
        </p:xfrm>
        <a:graphic>
          <a:graphicData uri="http://schemas.openxmlformats.org/presentationml/2006/ole">
            <mc:AlternateContent xmlns:mc="http://schemas.openxmlformats.org/markup-compatibility/2006">
              <mc:Choice xmlns:v="urn:schemas-microsoft-com:vml" Requires="v">
                <p:oleObj name="Equation" r:id="rId41" imgW="139639" imgH="152334" progId="Equation.DSMT4">
                  <p:embed/>
                </p:oleObj>
              </mc:Choice>
              <mc:Fallback>
                <p:oleObj name="Equation" r:id="rId41" imgW="139639" imgH="152334" progId="Equation.DSMT4">
                  <p:embed/>
                  <p:pic>
                    <p:nvPicPr>
                      <p:cNvPr id="135" name="Object 17"/>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195062" y="1075508"/>
                        <a:ext cx="366712"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6" name="Object 18"/>
          <p:cNvGraphicFramePr>
            <a:graphicFrameLocks noChangeAspect="1"/>
          </p:cNvGraphicFramePr>
          <p:nvPr>
            <p:extLst>
              <p:ext uri="{D42A27DB-BD31-4B8C-83A1-F6EECF244321}">
                <p14:modId xmlns:p14="http://schemas.microsoft.com/office/powerpoint/2010/main" val="1510266279"/>
              </p:ext>
            </p:extLst>
          </p:nvPr>
        </p:nvGraphicFramePr>
        <p:xfrm>
          <a:off x="8494012" y="6306321"/>
          <a:ext cx="406400" cy="442912"/>
        </p:xfrm>
        <a:graphic>
          <a:graphicData uri="http://schemas.openxmlformats.org/presentationml/2006/ole">
            <mc:AlternateContent xmlns:mc="http://schemas.openxmlformats.org/markup-compatibility/2006">
              <mc:Choice xmlns:v="urn:schemas-microsoft-com:vml" Requires="v">
                <p:oleObj name="Equation" r:id="rId43" imgW="139639" imgH="152334" progId="Equation.DSMT4">
                  <p:embed/>
                </p:oleObj>
              </mc:Choice>
              <mc:Fallback>
                <p:oleObj name="Equation" r:id="rId43" imgW="139639" imgH="152334" progId="Equation.DSMT4">
                  <p:embed/>
                  <p:pic>
                    <p:nvPicPr>
                      <p:cNvPr id="136" name="Object 18"/>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8494012" y="6306321"/>
                        <a:ext cx="406400"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7" name="Freeform 214"/>
          <p:cNvSpPr>
            <a:spLocks/>
          </p:cNvSpPr>
          <p:nvPr/>
        </p:nvSpPr>
        <p:spPr bwMode="auto">
          <a:xfrm>
            <a:off x="4444299" y="2267721"/>
            <a:ext cx="3954463" cy="4440237"/>
          </a:xfrm>
          <a:custGeom>
            <a:avLst/>
            <a:gdLst>
              <a:gd name="T0" fmla="*/ 2147483647 w 1277"/>
              <a:gd name="T1" fmla="*/ 2147483647 h 497"/>
              <a:gd name="T2" fmla="*/ 2147483647 w 1277"/>
              <a:gd name="T3" fmla="*/ 2147483647 h 497"/>
              <a:gd name="T4" fmla="*/ 2147483647 w 1277"/>
              <a:gd name="T5" fmla="*/ 2147483647 h 497"/>
              <a:gd name="T6" fmla="*/ 2147483647 w 1277"/>
              <a:gd name="T7" fmla="*/ 2147483647 h 497"/>
              <a:gd name="T8" fmla="*/ 2147483647 w 1277"/>
              <a:gd name="T9" fmla="*/ 2147483647 h 497"/>
              <a:gd name="T10" fmla="*/ 2147483647 w 1277"/>
              <a:gd name="T11" fmla="*/ 2147483647 h 497"/>
              <a:gd name="T12" fmla="*/ 2147483647 w 1277"/>
              <a:gd name="T13" fmla="*/ 2147483647 h 497"/>
              <a:gd name="T14" fmla="*/ 2147483647 w 1277"/>
              <a:gd name="T15" fmla="*/ 2147483647 h 497"/>
              <a:gd name="T16" fmla="*/ 2147483647 w 1277"/>
              <a:gd name="T17" fmla="*/ 2147483647 h 497"/>
              <a:gd name="T18" fmla="*/ 2147483647 w 1277"/>
              <a:gd name="T19" fmla="*/ 2147483647 h 497"/>
              <a:gd name="T20" fmla="*/ 2147483647 w 1277"/>
              <a:gd name="T21" fmla="*/ 2147483647 h 497"/>
              <a:gd name="T22" fmla="*/ 2147483647 w 1277"/>
              <a:gd name="T23" fmla="*/ 2147483647 h 497"/>
              <a:gd name="T24" fmla="*/ 2147483647 w 1277"/>
              <a:gd name="T25" fmla="*/ 2147483647 h 497"/>
              <a:gd name="T26" fmla="*/ 2147483647 w 1277"/>
              <a:gd name="T27" fmla="*/ 2147483647 h 497"/>
              <a:gd name="T28" fmla="*/ 2147483647 w 1277"/>
              <a:gd name="T29" fmla="*/ 2147483647 h 497"/>
              <a:gd name="T30" fmla="*/ 2147483647 w 1277"/>
              <a:gd name="T31" fmla="*/ 2147483647 h 497"/>
              <a:gd name="T32" fmla="*/ 2147483647 w 1277"/>
              <a:gd name="T33" fmla="*/ 2147483647 h 497"/>
              <a:gd name="T34" fmla="*/ 2147483647 w 1277"/>
              <a:gd name="T35" fmla="*/ 2147483647 h 497"/>
              <a:gd name="T36" fmla="*/ 2147483647 w 1277"/>
              <a:gd name="T37" fmla="*/ 2147483647 h 497"/>
              <a:gd name="T38" fmla="*/ 2147483647 w 1277"/>
              <a:gd name="T39" fmla="*/ 2147483647 h 497"/>
              <a:gd name="T40" fmla="*/ 2147483647 w 1277"/>
              <a:gd name="T41" fmla="*/ 2147483647 h 497"/>
              <a:gd name="T42" fmla="*/ 2147483647 w 1277"/>
              <a:gd name="T43" fmla="*/ 2147483647 h 497"/>
              <a:gd name="T44" fmla="*/ 2147483647 w 1277"/>
              <a:gd name="T45" fmla="*/ 2147483647 h 497"/>
              <a:gd name="T46" fmla="*/ 2147483647 w 1277"/>
              <a:gd name="T47" fmla="*/ 2147483647 h 497"/>
              <a:gd name="T48" fmla="*/ 2147483647 w 1277"/>
              <a:gd name="T49" fmla="*/ 2147483647 h 497"/>
              <a:gd name="T50" fmla="*/ 2147483647 w 1277"/>
              <a:gd name="T51" fmla="*/ 2147483647 h 497"/>
              <a:gd name="T52" fmla="*/ 2147483647 w 1277"/>
              <a:gd name="T53" fmla="*/ 2147483647 h 497"/>
              <a:gd name="T54" fmla="*/ 2147483647 w 1277"/>
              <a:gd name="T55" fmla="*/ 2147483647 h 497"/>
              <a:gd name="T56" fmla="*/ 2147483647 w 1277"/>
              <a:gd name="T57" fmla="*/ 2147483647 h 497"/>
              <a:gd name="T58" fmla="*/ 2147483647 w 1277"/>
              <a:gd name="T59" fmla="*/ 2147483647 h 497"/>
              <a:gd name="T60" fmla="*/ 2147483647 w 1277"/>
              <a:gd name="T61" fmla="*/ 2147483647 h 497"/>
              <a:gd name="T62" fmla="*/ 2147483647 w 1277"/>
              <a:gd name="T63" fmla="*/ 0 h 497"/>
              <a:gd name="T64" fmla="*/ 2147483647 w 1277"/>
              <a:gd name="T65" fmla="*/ 2147483647 h 497"/>
              <a:gd name="T66" fmla="*/ 2147483647 w 1277"/>
              <a:gd name="T67" fmla="*/ 2147483647 h 497"/>
              <a:gd name="T68" fmla="*/ 2147483647 w 1277"/>
              <a:gd name="T69" fmla="*/ 2147483647 h 497"/>
              <a:gd name="T70" fmla="*/ 2147483647 w 1277"/>
              <a:gd name="T71" fmla="*/ 2147483647 h 497"/>
              <a:gd name="T72" fmla="*/ 2147483647 w 1277"/>
              <a:gd name="T73" fmla="*/ 2147483647 h 497"/>
              <a:gd name="T74" fmla="*/ 2147483647 w 1277"/>
              <a:gd name="T75" fmla="*/ 2147483647 h 497"/>
              <a:gd name="T76" fmla="*/ 2147483647 w 1277"/>
              <a:gd name="T77" fmla="*/ 2147483647 h 497"/>
              <a:gd name="T78" fmla="*/ 2147483647 w 1277"/>
              <a:gd name="T79" fmla="*/ 2147483647 h 497"/>
              <a:gd name="T80" fmla="*/ 2147483647 w 1277"/>
              <a:gd name="T81" fmla="*/ 2147483647 h 497"/>
              <a:gd name="T82" fmla="*/ 2147483647 w 1277"/>
              <a:gd name="T83" fmla="*/ 2147483647 h 497"/>
              <a:gd name="T84" fmla="*/ 2147483647 w 1277"/>
              <a:gd name="T85" fmla="*/ 2147483647 h 497"/>
              <a:gd name="T86" fmla="*/ 2147483647 w 1277"/>
              <a:gd name="T87" fmla="*/ 2147483647 h 497"/>
              <a:gd name="T88" fmla="*/ 2147483647 w 1277"/>
              <a:gd name="T89" fmla="*/ 2147483647 h 497"/>
              <a:gd name="T90" fmla="*/ 2147483647 w 1277"/>
              <a:gd name="T91" fmla="*/ 2147483647 h 497"/>
              <a:gd name="T92" fmla="*/ 2147483647 w 1277"/>
              <a:gd name="T93" fmla="*/ 2147483647 h 497"/>
              <a:gd name="T94" fmla="*/ 2147483647 w 1277"/>
              <a:gd name="T95" fmla="*/ 2147483647 h 497"/>
              <a:gd name="T96" fmla="*/ 2147483647 w 1277"/>
              <a:gd name="T97" fmla="*/ 2147483647 h 497"/>
              <a:gd name="T98" fmla="*/ 2147483647 w 1277"/>
              <a:gd name="T99" fmla="*/ 2147483647 h 497"/>
              <a:gd name="T100" fmla="*/ 2147483647 w 1277"/>
              <a:gd name="T101" fmla="*/ 2147483647 h 497"/>
              <a:gd name="T102" fmla="*/ 2147483647 w 1277"/>
              <a:gd name="T103" fmla="*/ 2147483647 h 497"/>
              <a:gd name="T104" fmla="*/ 2147483647 w 1277"/>
              <a:gd name="T105" fmla="*/ 2147483647 h 497"/>
              <a:gd name="T106" fmla="*/ 2147483647 w 1277"/>
              <a:gd name="T107" fmla="*/ 2147483647 h 497"/>
              <a:gd name="T108" fmla="*/ 2147483647 w 1277"/>
              <a:gd name="T109" fmla="*/ 2147483647 h 497"/>
              <a:gd name="T110" fmla="*/ 2147483647 w 1277"/>
              <a:gd name="T111" fmla="*/ 2147483647 h 497"/>
              <a:gd name="T112" fmla="*/ 2147483647 w 1277"/>
              <a:gd name="T113" fmla="*/ 2147483647 h 497"/>
              <a:gd name="T114" fmla="*/ 2147483647 w 1277"/>
              <a:gd name="T115" fmla="*/ 2147483647 h 4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97"/>
              <a:gd name="T176" fmla="*/ 1277 w 1277"/>
              <a:gd name="T177" fmla="*/ 497 h 49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97">
                <a:moveTo>
                  <a:pt x="0" y="497"/>
                </a:moveTo>
                <a:lnTo>
                  <a:pt x="2" y="494"/>
                </a:lnTo>
                <a:lnTo>
                  <a:pt x="4" y="491"/>
                </a:lnTo>
                <a:lnTo>
                  <a:pt x="6" y="489"/>
                </a:lnTo>
                <a:lnTo>
                  <a:pt x="8" y="486"/>
                </a:lnTo>
                <a:lnTo>
                  <a:pt x="10" y="483"/>
                </a:lnTo>
                <a:lnTo>
                  <a:pt x="12" y="480"/>
                </a:lnTo>
                <a:lnTo>
                  <a:pt x="14" y="477"/>
                </a:lnTo>
                <a:lnTo>
                  <a:pt x="16" y="475"/>
                </a:lnTo>
                <a:lnTo>
                  <a:pt x="18" y="472"/>
                </a:lnTo>
                <a:lnTo>
                  <a:pt x="20" y="469"/>
                </a:lnTo>
                <a:lnTo>
                  <a:pt x="22" y="466"/>
                </a:lnTo>
                <a:lnTo>
                  <a:pt x="24" y="464"/>
                </a:lnTo>
                <a:lnTo>
                  <a:pt x="26" y="461"/>
                </a:lnTo>
                <a:lnTo>
                  <a:pt x="28" y="458"/>
                </a:lnTo>
                <a:lnTo>
                  <a:pt x="30" y="455"/>
                </a:lnTo>
                <a:lnTo>
                  <a:pt x="32" y="453"/>
                </a:lnTo>
                <a:lnTo>
                  <a:pt x="34" y="450"/>
                </a:lnTo>
                <a:lnTo>
                  <a:pt x="36" y="447"/>
                </a:lnTo>
                <a:lnTo>
                  <a:pt x="38" y="445"/>
                </a:lnTo>
                <a:lnTo>
                  <a:pt x="40" y="442"/>
                </a:lnTo>
                <a:lnTo>
                  <a:pt x="42" y="439"/>
                </a:lnTo>
                <a:lnTo>
                  <a:pt x="44" y="437"/>
                </a:lnTo>
                <a:lnTo>
                  <a:pt x="46" y="434"/>
                </a:lnTo>
                <a:lnTo>
                  <a:pt x="48" y="431"/>
                </a:lnTo>
                <a:lnTo>
                  <a:pt x="50" y="429"/>
                </a:lnTo>
                <a:lnTo>
                  <a:pt x="52" y="426"/>
                </a:lnTo>
                <a:lnTo>
                  <a:pt x="54" y="423"/>
                </a:lnTo>
                <a:lnTo>
                  <a:pt x="56" y="421"/>
                </a:lnTo>
                <a:lnTo>
                  <a:pt x="58" y="418"/>
                </a:lnTo>
                <a:lnTo>
                  <a:pt x="60" y="416"/>
                </a:lnTo>
                <a:lnTo>
                  <a:pt x="62" y="413"/>
                </a:lnTo>
                <a:lnTo>
                  <a:pt x="64" y="411"/>
                </a:lnTo>
                <a:lnTo>
                  <a:pt x="66" y="408"/>
                </a:lnTo>
                <a:lnTo>
                  <a:pt x="68" y="405"/>
                </a:lnTo>
                <a:lnTo>
                  <a:pt x="70" y="403"/>
                </a:lnTo>
                <a:lnTo>
                  <a:pt x="72" y="400"/>
                </a:lnTo>
                <a:lnTo>
                  <a:pt x="74" y="398"/>
                </a:lnTo>
                <a:lnTo>
                  <a:pt x="76" y="395"/>
                </a:lnTo>
                <a:lnTo>
                  <a:pt x="78" y="393"/>
                </a:lnTo>
                <a:lnTo>
                  <a:pt x="80" y="390"/>
                </a:lnTo>
                <a:lnTo>
                  <a:pt x="82" y="388"/>
                </a:lnTo>
                <a:lnTo>
                  <a:pt x="84" y="385"/>
                </a:lnTo>
                <a:lnTo>
                  <a:pt x="86" y="383"/>
                </a:lnTo>
                <a:lnTo>
                  <a:pt x="88" y="380"/>
                </a:lnTo>
                <a:lnTo>
                  <a:pt x="90" y="378"/>
                </a:lnTo>
                <a:lnTo>
                  <a:pt x="92" y="375"/>
                </a:lnTo>
                <a:lnTo>
                  <a:pt x="94" y="373"/>
                </a:lnTo>
                <a:lnTo>
                  <a:pt x="96" y="370"/>
                </a:lnTo>
                <a:lnTo>
                  <a:pt x="98" y="368"/>
                </a:lnTo>
                <a:lnTo>
                  <a:pt x="100" y="365"/>
                </a:lnTo>
                <a:lnTo>
                  <a:pt x="102" y="363"/>
                </a:lnTo>
                <a:lnTo>
                  <a:pt x="104" y="361"/>
                </a:lnTo>
                <a:lnTo>
                  <a:pt x="106" y="358"/>
                </a:lnTo>
                <a:lnTo>
                  <a:pt x="108" y="356"/>
                </a:lnTo>
                <a:lnTo>
                  <a:pt x="110" y="353"/>
                </a:lnTo>
                <a:lnTo>
                  <a:pt x="112" y="351"/>
                </a:lnTo>
                <a:lnTo>
                  <a:pt x="114" y="349"/>
                </a:lnTo>
                <a:lnTo>
                  <a:pt x="116" y="346"/>
                </a:lnTo>
                <a:lnTo>
                  <a:pt x="118" y="344"/>
                </a:lnTo>
                <a:lnTo>
                  <a:pt x="120" y="342"/>
                </a:lnTo>
                <a:lnTo>
                  <a:pt x="122" y="339"/>
                </a:lnTo>
                <a:lnTo>
                  <a:pt x="124" y="337"/>
                </a:lnTo>
                <a:lnTo>
                  <a:pt x="126" y="335"/>
                </a:lnTo>
                <a:lnTo>
                  <a:pt x="128" y="332"/>
                </a:lnTo>
                <a:lnTo>
                  <a:pt x="130" y="330"/>
                </a:lnTo>
                <a:lnTo>
                  <a:pt x="132" y="328"/>
                </a:lnTo>
                <a:lnTo>
                  <a:pt x="134" y="325"/>
                </a:lnTo>
                <a:lnTo>
                  <a:pt x="136" y="323"/>
                </a:lnTo>
                <a:lnTo>
                  <a:pt x="138" y="321"/>
                </a:lnTo>
                <a:lnTo>
                  <a:pt x="140" y="319"/>
                </a:lnTo>
                <a:lnTo>
                  <a:pt x="142" y="316"/>
                </a:lnTo>
                <a:lnTo>
                  <a:pt x="144" y="314"/>
                </a:lnTo>
                <a:lnTo>
                  <a:pt x="146" y="312"/>
                </a:lnTo>
                <a:lnTo>
                  <a:pt x="148" y="310"/>
                </a:lnTo>
                <a:lnTo>
                  <a:pt x="150" y="307"/>
                </a:lnTo>
                <a:lnTo>
                  <a:pt x="152" y="305"/>
                </a:lnTo>
                <a:lnTo>
                  <a:pt x="154" y="303"/>
                </a:lnTo>
                <a:lnTo>
                  <a:pt x="156" y="301"/>
                </a:lnTo>
                <a:lnTo>
                  <a:pt x="158" y="298"/>
                </a:lnTo>
                <a:lnTo>
                  <a:pt x="160" y="296"/>
                </a:lnTo>
                <a:lnTo>
                  <a:pt x="162" y="294"/>
                </a:lnTo>
                <a:lnTo>
                  <a:pt x="164" y="292"/>
                </a:lnTo>
                <a:lnTo>
                  <a:pt x="166" y="290"/>
                </a:lnTo>
                <a:lnTo>
                  <a:pt x="168" y="288"/>
                </a:lnTo>
                <a:lnTo>
                  <a:pt x="170" y="285"/>
                </a:lnTo>
                <a:lnTo>
                  <a:pt x="172" y="283"/>
                </a:lnTo>
                <a:lnTo>
                  <a:pt x="174" y="281"/>
                </a:lnTo>
                <a:lnTo>
                  <a:pt x="176" y="279"/>
                </a:lnTo>
                <a:lnTo>
                  <a:pt x="178" y="277"/>
                </a:lnTo>
                <a:lnTo>
                  <a:pt x="180" y="275"/>
                </a:lnTo>
                <a:lnTo>
                  <a:pt x="182" y="273"/>
                </a:lnTo>
                <a:lnTo>
                  <a:pt x="184" y="271"/>
                </a:lnTo>
                <a:lnTo>
                  <a:pt x="186" y="269"/>
                </a:lnTo>
                <a:lnTo>
                  <a:pt x="188" y="266"/>
                </a:lnTo>
                <a:lnTo>
                  <a:pt x="190" y="264"/>
                </a:lnTo>
                <a:lnTo>
                  <a:pt x="192" y="262"/>
                </a:lnTo>
                <a:lnTo>
                  <a:pt x="194" y="260"/>
                </a:lnTo>
                <a:lnTo>
                  <a:pt x="196" y="258"/>
                </a:lnTo>
                <a:lnTo>
                  <a:pt x="198" y="256"/>
                </a:lnTo>
                <a:lnTo>
                  <a:pt x="200" y="254"/>
                </a:lnTo>
                <a:lnTo>
                  <a:pt x="202" y="252"/>
                </a:lnTo>
                <a:lnTo>
                  <a:pt x="204" y="250"/>
                </a:lnTo>
                <a:lnTo>
                  <a:pt x="206" y="248"/>
                </a:lnTo>
                <a:lnTo>
                  <a:pt x="208" y="246"/>
                </a:lnTo>
                <a:lnTo>
                  <a:pt x="210" y="244"/>
                </a:lnTo>
                <a:lnTo>
                  <a:pt x="212" y="242"/>
                </a:lnTo>
                <a:lnTo>
                  <a:pt x="214" y="240"/>
                </a:lnTo>
                <a:lnTo>
                  <a:pt x="216" y="238"/>
                </a:lnTo>
                <a:lnTo>
                  <a:pt x="218" y="236"/>
                </a:lnTo>
                <a:lnTo>
                  <a:pt x="220" y="234"/>
                </a:lnTo>
                <a:lnTo>
                  <a:pt x="222" y="232"/>
                </a:lnTo>
                <a:lnTo>
                  <a:pt x="224" y="230"/>
                </a:lnTo>
                <a:lnTo>
                  <a:pt x="226" y="228"/>
                </a:lnTo>
                <a:lnTo>
                  <a:pt x="228" y="227"/>
                </a:lnTo>
                <a:lnTo>
                  <a:pt x="230" y="225"/>
                </a:lnTo>
                <a:lnTo>
                  <a:pt x="232" y="223"/>
                </a:lnTo>
                <a:lnTo>
                  <a:pt x="234" y="221"/>
                </a:lnTo>
                <a:lnTo>
                  <a:pt x="236" y="219"/>
                </a:lnTo>
                <a:lnTo>
                  <a:pt x="238" y="217"/>
                </a:lnTo>
                <a:lnTo>
                  <a:pt x="240" y="215"/>
                </a:lnTo>
                <a:lnTo>
                  <a:pt x="242" y="213"/>
                </a:lnTo>
                <a:lnTo>
                  <a:pt x="244" y="212"/>
                </a:lnTo>
                <a:lnTo>
                  <a:pt x="246" y="210"/>
                </a:lnTo>
                <a:lnTo>
                  <a:pt x="248" y="208"/>
                </a:lnTo>
                <a:lnTo>
                  <a:pt x="250" y="206"/>
                </a:lnTo>
                <a:lnTo>
                  <a:pt x="252" y="204"/>
                </a:lnTo>
                <a:lnTo>
                  <a:pt x="254" y="202"/>
                </a:lnTo>
                <a:lnTo>
                  <a:pt x="256" y="201"/>
                </a:lnTo>
                <a:lnTo>
                  <a:pt x="258" y="199"/>
                </a:lnTo>
                <a:lnTo>
                  <a:pt x="260" y="197"/>
                </a:lnTo>
                <a:lnTo>
                  <a:pt x="262" y="195"/>
                </a:lnTo>
                <a:lnTo>
                  <a:pt x="264" y="193"/>
                </a:lnTo>
                <a:lnTo>
                  <a:pt x="266" y="192"/>
                </a:lnTo>
                <a:lnTo>
                  <a:pt x="268" y="190"/>
                </a:lnTo>
                <a:lnTo>
                  <a:pt x="270" y="188"/>
                </a:lnTo>
                <a:lnTo>
                  <a:pt x="272" y="186"/>
                </a:lnTo>
                <a:lnTo>
                  <a:pt x="274" y="185"/>
                </a:lnTo>
                <a:lnTo>
                  <a:pt x="276" y="183"/>
                </a:lnTo>
                <a:lnTo>
                  <a:pt x="278" y="181"/>
                </a:lnTo>
                <a:lnTo>
                  <a:pt x="280" y="180"/>
                </a:lnTo>
                <a:lnTo>
                  <a:pt x="282" y="178"/>
                </a:lnTo>
                <a:lnTo>
                  <a:pt x="284" y="176"/>
                </a:lnTo>
                <a:lnTo>
                  <a:pt x="286" y="175"/>
                </a:lnTo>
                <a:lnTo>
                  <a:pt x="288" y="173"/>
                </a:lnTo>
                <a:lnTo>
                  <a:pt x="290" y="171"/>
                </a:lnTo>
                <a:lnTo>
                  <a:pt x="292" y="170"/>
                </a:lnTo>
                <a:lnTo>
                  <a:pt x="294" y="168"/>
                </a:lnTo>
                <a:lnTo>
                  <a:pt x="296" y="166"/>
                </a:lnTo>
                <a:lnTo>
                  <a:pt x="298" y="165"/>
                </a:lnTo>
                <a:lnTo>
                  <a:pt x="300" y="163"/>
                </a:lnTo>
                <a:lnTo>
                  <a:pt x="302" y="161"/>
                </a:lnTo>
                <a:lnTo>
                  <a:pt x="304" y="160"/>
                </a:lnTo>
                <a:lnTo>
                  <a:pt x="306" y="158"/>
                </a:lnTo>
                <a:lnTo>
                  <a:pt x="308" y="157"/>
                </a:lnTo>
                <a:lnTo>
                  <a:pt x="310" y="155"/>
                </a:lnTo>
                <a:lnTo>
                  <a:pt x="312" y="153"/>
                </a:lnTo>
                <a:lnTo>
                  <a:pt x="314" y="152"/>
                </a:lnTo>
                <a:lnTo>
                  <a:pt x="316" y="150"/>
                </a:lnTo>
                <a:lnTo>
                  <a:pt x="318" y="149"/>
                </a:lnTo>
                <a:lnTo>
                  <a:pt x="320" y="147"/>
                </a:lnTo>
                <a:lnTo>
                  <a:pt x="322" y="146"/>
                </a:lnTo>
                <a:lnTo>
                  <a:pt x="324" y="144"/>
                </a:lnTo>
                <a:lnTo>
                  <a:pt x="326" y="143"/>
                </a:lnTo>
                <a:lnTo>
                  <a:pt x="328" y="141"/>
                </a:lnTo>
                <a:lnTo>
                  <a:pt x="330" y="140"/>
                </a:lnTo>
                <a:lnTo>
                  <a:pt x="332" y="138"/>
                </a:lnTo>
                <a:lnTo>
                  <a:pt x="334" y="137"/>
                </a:lnTo>
                <a:lnTo>
                  <a:pt x="336" y="135"/>
                </a:lnTo>
                <a:lnTo>
                  <a:pt x="338" y="134"/>
                </a:lnTo>
                <a:lnTo>
                  <a:pt x="340" y="132"/>
                </a:lnTo>
                <a:lnTo>
                  <a:pt x="342" y="131"/>
                </a:lnTo>
                <a:lnTo>
                  <a:pt x="344" y="129"/>
                </a:lnTo>
                <a:lnTo>
                  <a:pt x="346" y="128"/>
                </a:lnTo>
                <a:lnTo>
                  <a:pt x="348" y="126"/>
                </a:lnTo>
                <a:lnTo>
                  <a:pt x="350" y="125"/>
                </a:lnTo>
                <a:lnTo>
                  <a:pt x="352" y="124"/>
                </a:lnTo>
                <a:lnTo>
                  <a:pt x="354" y="122"/>
                </a:lnTo>
                <a:lnTo>
                  <a:pt x="356" y="121"/>
                </a:lnTo>
                <a:lnTo>
                  <a:pt x="358" y="119"/>
                </a:lnTo>
                <a:lnTo>
                  <a:pt x="360" y="118"/>
                </a:lnTo>
                <a:lnTo>
                  <a:pt x="362" y="117"/>
                </a:lnTo>
                <a:lnTo>
                  <a:pt x="364" y="115"/>
                </a:lnTo>
                <a:lnTo>
                  <a:pt x="366" y="114"/>
                </a:lnTo>
                <a:lnTo>
                  <a:pt x="368" y="113"/>
                </a:lnTo>
                <a:lnTo>
                  <a:pt x="370" y="111"/>
                </a:lnTo>
                <a:lnTo>
                  <a:pt x="372" y="110"/>
                </a:lnTo>
                <a:lnTo>
                  <a:pt x="374" y="109"/>
                </a:lnTo>
                <a:lnTo>
                  <a:pt x="376" y="107"/>
                </a:lnTo>
                <a:lnTo>
                  <a:pt x="378" y="106"/>
                </a:lnTo>
                <a:lnTo>
                  <a:pt x="380" y="105"/>
                </a:lnTo>
                <a:lnTo>
                  <a:pt x="382" y="103"/>
                </a:lnTo>
                <a:lnTo>
                  <a:pt x="384" y="102"/>
                </a:lnTo>
                <a:lnTo>
                  <a:pt x="386" y="101"/>
                </a:lnTo>
                <a:lnTo>
                  <a:pt x="388" y="99"/>
                </a:lnTo>
                <a:lnTo>
                  <a:pt x="390" y="98"/>
                </a:lnTo>
                <a:lnTo>
                  <a:pt x="392" y="97"/>
                </a:lnTo>
                <a:lnTo>
                  <a:pt x="394" y="96"/>
                </a:lnTo>
                <a:lnTo>
                  <a:pt x="396" y="94"/>
                </a:lnTo>
                <a:lnTo>
                  <a:pt x="398" y="93"/>
                </a:lnTo>
                <a:lnTo>
                  <a:pt x="400" y="92"/>
                </a:lnTo>
                <a:lnTo>
                  <a:pt x="402" y="91"/>
                </a:lnTo>
                <a:lnTo>
                  <a:pt x="404" y="90"/>
                </a:lnTo>
                <a:lnTo>
                  <a:pt x="406" y="88"/>
                </a:lnTo>
                <a:lnTo>
                  <a:pt x="408" y="87"/>
                </a:lnTo>
                <a:lnTo>
                  <a:pt x="410" y="86"/>
                </a:lnTo>
                <a:lnTo>
                  <a:pt x="412" y="85"/>
                </a:lnTo>
                <a:lnTo>
                  <a:pt x="414" y="84"/>
                </a:lnTo>
                <a:lnTo>
                  <a:pt x="416" y="83"/>
                </a:lnTo>
                <a:lnTo>
                  <a:pt x="418" y="81"/>
                </a:lnTo>
                <a:lnTo>
                  <a:pt x="420" y="80"/>
                </a:lnTo>
                <a:lnTo>
                  <a:pt x="422" y="79"/>
                </a:lnTo>
                <a:lnTo>
                  <a:pt x="424" y="78"/>
                </a:lnTo>
                <a:lnTo>
                  <a:pt x="426" y="77"/>
                </a:lnTo>
                <a:lnTo>
                  <a:pt x="428" y="76"/>
                </a:lnTo>
                <a:lnTo>
                  <a:pt x="430" y="75"/>
                </a:lnTo>
                <a:lnTo>
                  <a:pt x="432" y="74"/>
                </a:lnTo>
                <a:lnTo>
                  <a:pt x="434" y="72"/>
                </a:lnTo>
                <a:lnTo>
                  <a:pt x="436" y="71"/>
                </a:lnTo>
                <a:lnTo>
                  <a:pt x="438" y="70"/>
                </a:lnTo>
                <a:lnTo>
                  <a:pt x="440" y="69"/>
                </a:lnTo>
                <a:lnTo>
                  <a:pt x="442" y="68"/>
                </a:lnTo>
                <a:lnTo>
                  <a:pt x="444" y="67"/>
                </a:lnTo>
                <a:lnTo>
                  <a:pt x="446" y="66"/>
                </a:lnTo>
                <a:lnTo>
                  <a:pt x="448" y="65"/>
                </a:lnTo>
                <a:lnTo>
                  <a:pt x="450" y="64"/>
                </a:lnTo>
                <a:lnTo>
                  <a:pt x="452" y="63"/>
                </a:lnTo>
                <a:lnTo>
                  <a:pt x="454" y="62"/>
                </a:lnTo>
                <a:lnTo>
                  <a:pt x="456" y="61"/>
                </a:lnTo>
                <a:lnTo>
                  <a:pt x="458" y="60"/>
                </a:lnTo>
                <a:lnTo>
                  <a:pt x="460" y="59"/>
                </a:lnTo>
                <a:lnTo>
                  <a:pt x="462" y="58"/>
                </a:lnTo>
                <a:lnTo>
                  <a:pt x="464" y="57"/>
                </a:lnTo>
                <a:lnTo>
                  <a:pt x="466" y="56"/>
                </a:lnTo>
                <a:lnTo>
                  <a:pt x="468" y="55"/>
                </a:lnTo>
                <a:lnTo>
                  <a:pt x="470" y="54"/>
                </a:lnTo>
                <a:lnTo>
                  <a:pt x="472" y="53"/>
                </a:lnTo>
                <a:lnTo>
                  <a:pt x="474" y="52"/>
                </a:lnTo>
                <a:lnTo>
                  <a:pt x="476" y="52"/>
                </a:lnTo>
                <a:lnTo>
                  <a:pt x="478" y="51"/>
                </a:lnTo>
                <a:lnTo>
                  <a:pt x="480" y="50"/>
                </a:lnTo>
                <a:lnTo>
                  <a:pt x="482" y="49"/>
                </a:lnTo>
                <a:lnTo>
                  <a:pt x="484" y="48"/>
                </a:lnTo>
                <a:lnTo>
                  <a:pt x="486" y="47"/>
                </a:lnTo>
                <a:lnTo>
                  <a:pt x="488" y="46"/>
                </a:lnTo>
                <a:lnTo>
                  <a:pt x="490" y="45"/>
                </a:lnTo>
                <a:lnTo>
                  <a:pt x="492" y="45"/>
                </a:lnTo>
                <a:lnTo>
                  <a:pt x="494" y="44"/>
                </a:lnTo>
                <a:lnTo>
                  <a:pt x="496" y="43"/>
                </a:lnTo>
                <a:lnTo>
                  <a:pt x="498" y="42"/>
                </a:lnTo>
                <a:lnTo>
                  <a:pt x="500" y="41"/>
                </a:lnTo>
                <a:lnTo>
                  <a:pt x="502" y="40"/>
                </a:lnTo>
                <a:lnTo>
                  <a:pt x="504" y="40"/>
                </a:lnTo>
                <a:lnTo>
                  <a:pt x="506" y="39"/>
                </a:lnTo>
                <a:lnTo>
                  <a:pt x="508" y="38"/>
                </a:lnTo>
                <a:lnTo>
                  <a:pt x="510" y="37"/>
                </a:lnTo>
                <a:lnTo>
                  <a:pt x="512" y="36"/>
                </a:lnTo>
                <a:lnTo>
                  <a:pt x="514" y="36"/>
                </a:lnTo>
                <a:lnTo>
                  <a:pt x="516" y="35"/>
                </a:lnTo>
                <a:lnTo>
                  <a:pt x="518" y="34"/>
                </a:lnTo>
                <a:lnTo>
                  <a:pt x="520" y="33"/>
                </a:lnTo>
                <a:lnTo>
                  <a:pt x="522" y="33"/>
                </a:lnTo>
                <a:lnTo>
                  <a:pt x="524" y="32"/>
                </a:lnTo>
                <a:lnTo>
                  <a:pt x="526" y="31"/>
                </a:lnTo>
                <a:lnTo>
                  <a:pt x="528" y="31"/>
                </a:lnTo>
                <a:lnTo>
                  <a:pt x="530" y="30"/>
                </a:lnTo>
                <a:lnTo>
                  <a:pt x="532" y="29"/>
                </a:lnTo>
                <a:lnTo>
                  <a:pt x="534" y="29"/>
                </a:lnTo>
                <a:lnTo>
                  <a:pt x="536" y="28"/>
                </a:lnTo>
                <a:lnTo>
                  <a:pt x="538" y="27"/>
                </a:lnTo>
                <a:lnTo>
                  <a:pt x="540" y="27"/>
                </a:lnTo>
                <a:lnTo>
                  <a:pt x="542" y="26"/>
                </a:lnTo>
                <a:lnTo>
                  <a:pt x="544" y="25"/>
                </a:lnTo>
                <a:lnTo>
                  <a:pt x="546" y="25"/>
                </a:lnTo>
                <a:lnTo>
                  <a:pt x="548" y="24"/>
                </a:lnTo>
                <a:lnTo>
                  <a:pt x="550" y="23"/>
                </a:lnTo>
                <a:lnTo>
                  <a:pt x="552" y="23"/>
                </a:lnTo>
                <a:lnTo>
                  <a:pt x="554" y="22"/>
                </a:lnTo>
                <a:lnTo>
                  <a:pt x="556" y="22"/>
                </a:lnTo>
                <a:lnTo>
                  <a:pt x="558" y="21"/>
                </a:lnTo>
                <a:lnTo>
                  <a:pt x="560" y="20"/>
                </a:lnTo>
                <a:lnTo>
                  <a:pt x="562" y="20"/>
                </a:lnTo>
                <a:lnTo>
                  <a:pt x="564" y="19"/>
                </a:lnTo>
                <a:lnTo>
                  <a:pt x="566" y="19"/>
                </a:lnTo>
                <a:lnTo>
                  <a:pt x="568" y="18"/>
                </a:lnTo>
                <a:lnTo>
                  <a:pt x="570" y="18"/>
                </a:lnTo>
                <a:lnTo>
                  <a:pt x="572" y="17"/>
                </a:lnTo>
                <a:lnTo>
                  <a:pt x="574" y="17"/>
                </a:lnTo>
                <a:lnTo>
                  <a:pt x="576" y="16"/>
                </a:lnTo>
                <a:lnTo>
                  <a:pt x="578" y="16"/>
                </a:lnTo>
                <a:lnTo>
                  <a:pt x="580" y="15"/>
                </a:lnTo>
                <a:lnTo>
                  <a:pt x="582" y="15"/>
                </a:lnTo>
                <a:lnTo>
                  <a:pt x="584" y="14"/>
                </a:lnTo>
                <a:lnTo>
                  <a:pt x="586" y="14"/>
                </a:lnTo>
                <a:lnTo>
                  <a:pt x="588" y="13"/>
                </a:lnTo>
                <a:lnTo>
                  <a:pt x="590" y="13"/>
                </a:lnTo>
                <a:lnTo>
                  <a:pt x="592" y="12"/>
                </a:lnTo>
                <a:lnTo>
                  <a:pt x="594" y="12"/>
                </a:lnTo>
                <a:lnTo>
                  <a:pt x="596" y="11"/>
                </a:lnTo>
                <a:lnTo>
                  <a:pt x="598" y="11"/>
                </a:lnTo>
                <a:lnTo>
                  <a:pt x="600" y="11"/>
                </a:lnTo>
                <a:lnTo>
                  <a:pt x="602" y="10"/>
                </a:lnTo>
                <a:lnTo>
                  <a:pt x="604" y="10"/>
                </a:lnTo>
                <a:lnTo>
                  <a:pt x="606" y="9"/>
                </a:lnTo>
                <a:lnTo>
                  <a:pt x="608" y="9"/>
                </a:lnTo>
                <a:lnTo>
                  <a:pt x="610" y="9"/>
                </a:lnTo>
                <a:lnTo>
                  <a:pt x="612" y="8"/>
                </a:lnTo>
                <a:lnTo>
                  <a:pt x="614" y="8"/>
                </a:lnTo>
                <a:lnTo>
                  <a:pt x="616" y="8"/>
                </a:lnTo>
                <a:lnTo>
                  <a:pt x="618" y="7"/>
                </a:lnTo>
                <a:lnTo>
                  <a:pt x="620" y="7"/>
                </a:lnTo>
                <a:lnTo>
                  <a:pt x="622" y="7"/>
                </a:lnTo>
                <a:lnTo>
                  <a:pt x="624" y="6"/>
                </a:lnTo>
                <a:lnTo>
                  <a:pt x="626" y="6"/>
                </a:lnTo>
                <a:lnTo>
                  <a:pt x="628" y="6"/>
                </a:lnTo>
                <a:lnTo>
                  <a:pt x="630" y="5"/>
                </a:lnTo>
                <a:lnTo>
                  <a:pt x="632" y="5"/>
                </a:lnTo>
                <a:lnTo>
                  <a:pt x="634" y="5"/>
                </a:lnTo>
                <a:lnTo>
                  <a:pt x="636" y="4"/>
                </a:lnTo>
                <a:lnTo>
                  <a:pt x="638" y="4"/>
                </a:lnTo>
                <a:lnTo>
                  <a:pt x="640" y="4"/>
                </a:lnTo>
                <a:lnTo>
                  <a:pt x="642" y="4"/>
                </a:lnTo>
                <a:lnTo>
                  <a:pt x="644" y="3"/>
                </a:lnTo>
                <a:lnTo>
                  <a:pt x="646" y="3"/>
                </a:lnTo>
                <a:lnTo>
                  <a:pt x="648" y="3"/>
                </a:lnTo>
                <a:lnTo>
                  <a:pt x="650" y="3"/>
                </a:lnTo>
                <a:lnTo>
                  <a:pt x="652" y="3"/>
                </a:lnTo>
                <a:lnTo>
                  <a:pt x="654" y="2"/>
                </a:lnTo>
                <a:lnTo>
                  <a:pt x="656" y="2"/>
                </a:lnTo>
                <a:lnTo>
                  <a:pt x="658" y="2"/>
                </a:lnTo>
                <a:lnTo>
                  <a:pt x="660" y="2"/>
                </a:lnTo>
                <a:lnTo>
                  <a:pt x="662" y="2"/>
                </a:lnTo>
                <a:lnTo>
                  <a:pt x="664" y="2"/>
                </a:lnTo>
                <a:lnTo>
                  <a:pt x="666" y="1"/>
                </a:lnTo>
                <a:lnTo>
                  <a:pt x="668" y="1"/>
                </a:lnTo>
                <a:lnTo>
                  <a:pt x="670" y="1"/>
                </a:lnTo>
                <a:lnTo>
                  <a:pt x="672" y="1"/>
                </a:lnTo>
                <a:lnTo>
                  <a:pt x="674" y="1"/>
                </a:lnTo>
                <a:lnTo>
                  <a:pt x="676" y="1"/>
                </a:lnTo>
                <a:lnTo>
                  <a:pt x="678" y="1"/>
                </a:lnTo>
                <a:lnTo>
                  <a:pt x="680" y="1"/>
                </a:lnTo>
                <a:lnTo>
                  <a:pt x="682" y="0"/>
                </a:lnTo>
                <a:lnTo>
                  <a:pt x="684" y="0"/>
                </a:lnTo>
                <a:lnTo>
                  <a:pt x="686" y="0"/>
                </a:lnTo>
                <a:lnTo>
                  <a:pt x="688" y="0"/>
                </a:lnTo>
                <a:lnTo>
                  <a:pt x="690" y="0"/>
                </a:lnTo>
                <a:lnTo>
                  <a:pt x="692" y="0"/>
                </a:lnTo>
                <a:lnTo>
                  <a:pt x="694" y="0"/>
                </a:lnTo>
                <a:lnTo>
                  <a:pt x="696" y="0"/>
                </a:lnTo>
                <a:lnTo>
                  <a:pt x="698" y="0"/>
                </a:lnTo>
                <a:lnTo>
                  <a:pt x="700" y="0"/>
                </a:lnTo>
                <a:lnTo>
                  <a:pt x="702" y="0"/>
                </a:lnTo>
                <a:lnTo>
                  <a:pt x="704" y="0"/>
                </a:lnTo>
                <a:lnTo>
                  <a:pt x="706" y="0"/>
                </a:lnTo>
                <a:lnTo>
                  <a:pt x="708" y="0"/>
                </a:lnTo>
                <a:lnTo>
                  <a:pt x="710" y="0"/>
                </a:lnTo>
                <a:lnTo>
                  <a:pt x="712" y="0"/>
                </a:lnTo>
                <a:lnTo>
                  <a:pt x="714" y="0"/>
                </a:lnTo>
                <a:lnTo>
                  <a:pt x="716" y="0"/>
                </a:lnTo>
                <a:lnTo>
                  <a:pt x="718" y="0"/>
                </a:lnTo>
                <a:lnTo>
                  <a:pt x="720" y="0"/>
                </a:lnTo>
                <a:lnTo>
                  <a:pt x="722" y="1"/>
                </a:lnTo>
                <a:lnTo>
                  <a:pt x="724" y="1"/>
                </a:lnTo>
                <a:lnTo>
                  <a:pt x="726" y="1"/>
                </a:lnTo>
                <a:lnTo>
                  <a:pt x="728" y="1"/>
                </a:lnTo>
                <a:lnTo>
                  <a:pt x="730" y="1"/>
                </a:lnTo>
                <a:lnTo>
                  <a:pt x="732" y="1"/>
                </a:lnTo>
                <a:lnTo>
                  <a:pt x="734" y="1"/>
                </a:lnTo>
                <a:lnTo>
                  <a:pt x="736" y="1"/>
                </a:lnTo>
                <a:lnTo>
                  <a:pt x="738" y="1"/>
                </a:lnTo>
                <a:lnTo>
                  <a:pt x="740" y="2"/>
                </a:lnTo>
                <a:lnTo>
                  <a:pt x="742" y="2"/>
                </a:lnTo>
                <a:lnTo>
                  <a:pt x="744" y="2"/>
                </a:lnTo>
                <a:lnTo>
                  <a:pt x="746" y="2"/>
                </a:lnTo>
                <a:lnTo>
                  <a:pt x="748" y="2"/>
                </a:lnTo>
                <a:lnTo>
                  <a:pt x="750" y="2"/>
                </a:lnTo>
                <a:lnTo>
                  <a:pt x="752" y="3"/>
                </a:lnTo>
                <a:lnTo>
                  <a:pt x="754" y="3"/>
                </a:lnTo>
                <a:lnTo>
                  <a:pt x="756" y="3"/>
                </a:lnTo>
                <a:lnTo>
                  <a:pt x="758" y="3"/>
                </a:lnTo>
                <a:lnTo>
                  <a:pt x="760" y="4"/>
                </a:lnTo>
                <a:lnTo>
                  <a:pt x="762" y="4"/>
                </a:lnTo>
                <a:lnTo>
                  <a:pt x="764" y="4"/>
                </a:lnTo>
                <a:lnTo>
                  <a:pt x="766" y="4"/>
                </a:lnTo>
                <a:lnTo>
                  <a:pt x="768" y="5"/>
                </a:lnTo>
                <a:lnTo>
                  <a:pt x="770" y="5"/>
                </a:lnTo>
                <a:lnTo>
                  <a:pt x="772" y="5"/>
                </a:lnTo>
                <a:lnTo>
                  <a:pt x="774" y="5"/>
                </a:lnTo>
                <a:lnTo>
                  <a:pt x="776" y="6"/>
                </a:lnTo>
                <a:lnTo>
                  <a:pt x="778" y="6"/>
                </a:lnTo>
                <a:lnTo>
                  <a:pt x="780" y="6"/>
                </a:lnTo>
                <a:lnTo>
                  <a:pt x="782" y="7"/>
                </a:lnTo>
                <a:lnTo>
                  <a:pt x="784" y="7"/>
                </a:lnTo>
                <a:lnTo>
                  <a:pt x="786" y="7"/>
                </a:lnTo>
                <a:lnTo>
                  <a:pt x="788" y="8"/>
                </a:lnTo>
                <a:lnTo>
                  <a:pt x="790" y="8"/>
                </a:lnTo>
                <a:lnTo>
                  <a:pt x="792" y="8"/>
                </a:lnTo>
                <a:lnTo>
                  <a:pt x="794" y="9"/>
                </a:lnTo>
                <a:lnTo>
                  <a:pt x="796" y="9"/>
                </a:lnTo>
                <a:lnTo>
                  <a:pt x="798" y="9"/>
                </a:lnTo>
                <a:lnTo>
                  <a:pt x="800" y="10"/>
                </a:lnTo>
                <a:lnTo>
                  <a:pt x="802" y="10"/>
                </a:lnTo>
                <a:lnTo>
                  <a:pt x="804" y="11"/>
                </a:lnTo>
                <a:lnTo>
                  <a:pt x="806" y="11"/>
                </a:lnTo>
                <a:lnTo>
                  <a:pt x="808" y="11"/>
                </a:lnTo>
                <a:lnTo>
                  <a:pt x="810" y="12"/>
                </a:lnTo>
                <a:lnTo>
                  <a:pt x="812" y="12"/>
                </a:lnTo>
                <a:lnTo>
                  <a:pt x="814" y="13"/>
                </a:lnTo>
                <a:lnTo>
                  <a:pt x="816" y="13"/>
                </a:lnTo>
                <a:lnTo>
                  <a:pt x="818" y="14"/>
                </a:lnTo>
                <a:lnTo>
                  <a:pt x="820" y="14"/>
                </a:lnTo>
                <a:lnTo>
                  <a:pt x="822" y="15"/>
                </a:lnTo>
                <a:lnTo>
                  <a:pt x="824" y="15"/>
                </a:lnTo>
                <a:lnTo>
                  <a:pt x="826" y="16"/>
                </a:lnTo>
                <a:lnTo>
                  <a:pt x="828" y="16"/>
                </a:lnTo>
                <a:lnTo>
                  <a:pt x="830" y="17"/>
                </a:lnTo>
                <a:lnTo>
                  <a:pt x="832" y="17"/>
                </a:lnTo>
                <a:lnTo>
                  <a:pt x="834" y="18"/>
                </a:lnTo>
                <a:lnTo>
                  <a:pt x="836" y="18"/>
                </a:lnTo>
                <a:lnTo>
                  <a:pt x="838" y="19"/>
                </a:lnTo>
                <a:lnTo>
                  <a:pt x="840" y="19"/>
                </a:lnTo>
                <a:lnTo>
                  <a:pt x="842" y="20"/>
                </a:lnTo>
                <a:lnTo>
                  <a:pt x="844" y="20"/>
                </a:lnTo>
                <a:lnTo>
                  <a:pt x="846" y="21"/>
                </a:lnTo>
                <a:lnTo>
                  <a:pt x="848" y="22"/>
                </a:lnTo>
                <a:lnTo>
                  <a:pt x="850" y="22"/>
                </a:lnTo>
                <a:lnTo>
                  <a:pt x="852" y="23"/>
                </a:lnTo>
                <a:lnTo>
                  <a:pt x="854" y="23"/>
                </a:lnTo>
                <a:lnTo>
                  <a:pt x="856" y="24"/>
                </a:lnTo>
                <a:lnTo>
                  <a:pt x="858" y="25"/>
                </a:lnTo>
                <a:lnTo>
                  <a:pt x="860" y="25"/>
                </a:lnTo>
                <a:lnTo>
                  <a:pt x="862" y="26"/>
                </a:lnTo>
                <a:lnTo>
                  <a:pt x="864" y="27"/>
                </a:lnTo>
                <a:lnTo>
                  <a:pt x="866" y="27"/>
                </a:lnTo>
                <a:lnTo>
                  <a:pt x="868" y="28"/>
                </a:lnTo>
                <a:lnTo>
                  <a:pt x="870" y="29"/>
                </a:lnTo>
                <a:lnTo>
                  <a:pt x="872" y="29"/>
                </a:lnTo>
                <a:lnTo>
                  <a:pt x="874" y="30"/>
                </a:lnTo>
                <a:lnTo>
                  <a:pt x="876" y="31"/>
                </a:lnTo>
                <a:lnTo>
                  <a:pt x="878" y="31"/>
                </a:lnTo>
                <a:lnTo>
                  <a:pt x="880" y="32"/>
                </a:lnTo>
                <a:lnTo>
                  <a:pt x="882" y="33"/>
                </a:lnTo>
                <a:lnTo>
                  <a:pt x="884" y="34"/>
                </a:lnTo>
                <a:lnTo>
                  <a:pt x="886" y="34"/>
                </a:lnTo>
                <a:lnTo>
                  <a:pt x="888" y="35"/>
                </a:lnTo>
                <a:lnTo>
                  <a:pt x="890" y="36"/>
                </a:lnTo>
                <a:lnTo>
                  <a:pt x="892" y="37"/>
                </a:lnTo>
                <a:lnTo>
                  <a:pt x="894" y="37"/>
                </a:lnTo>
                <a:lnTo>
                  <a:pt x="896" y="38"/>
                </a:lnTo>
                <a:lnTo>
                  <a:pt x="898" y="39"/>
                </a:lnTo>
                <a:lnTo>
                  <a:pt x="900" y="40"/>
                </a:lnTo>
                <a:lnTo>
                  <a:pt x="902" y="41"/>
                </a:lnTo>
                <a:lnTo>
                  <a:pt x="904" y="41"/>
                </a:lnTo>
                <a:lnTo>
                  <a:pt x="906" y="42"/>
                </a:lnTo>
                <a:lnTo>
                  <a:pt x="908" y="43"/>
                </a:lnTo>
                <a:lnTo>
                  <a:pt x="910" y="44"/>
                </a:lnTo>
                <a:lnTo>
                  <a:pt x="912" y="45"/>
                </a:lnTo>
                <a:lnTo>
                  <a:pt x="914" y="46"/>
                </a:lnTo>
                <a:lnTo>
                  <a:pt x="916" y="46"/>
                </a:lnTo>
                <a:lnTo>
                  <a:pt x="918" y="47"/>
                </a:lnTo>
                <a:lnTo>
                  <a:pt x="920" y="48"/>
                </a:lnTo>
                <a:lnTo>
                  <a:pt x="922" y="49"/>
                </a:lnTo>
                <a:lnTo>
                  <a:pt x="924" y="50"/>
                </a:lnTo>
                <a:lnTo>
                  <a:pt x="926" y="51"/>
                </a:lnTo>
                <a:lnTo>
                  <a:pt x="928" y="52"/>
                </a:lnTo>
                <a:lnTo>
                  <a:pt x="930" y="53"/>
                </a:lnTo>
                <a:lnTo>
                  <a:pt x="932" y="54"/>
                </a:lnTo>
                <a:lnTo>
                  <a:pt x="934" y="54"/>
                </a:lnTo>
                <a:lnTo>
                  <a:pt x="936" y="55"/>
                </a:lnTo>
                <a:lnTo>
                  <a:pt x="938" y="56"/>
                </a:lnTo>
                <a:lnTo>
                  <a:pt x="940" y="57"/>
                </a:lnTo>
                <a:lnTo>
                  <a:pt x="942" y="58"/>
                </a:lnTo>
                <a:lnTo>
                  <a:pt x="944" y="59"/>
                </a:lnTo>
                <a:lnTo>
                  <a:pt x="946" y="60"/>
                </a:lnTo>
                <a:lnTo>
                  <a:pt x="948" y="61"/>
                </a:lnTo>
                <a:lnTo>
                  <a:pt x="950" y="62"/>
                </a:lnTo>
                <a:lnTo>
                  <a:pt x="952" y="63"/>
                </a:lnTo>
                <a:lnTo>
                  <a:pt x="954" y="64"/>
                </a:lnTo>
                <a:lnTo>
                  <a:pt x="956" y="65"/>
                </a:lnTo>
                <a:lnTo>
                  <a:pt x="958" y="66"/>
                </a:lnTo>
                <a:lnTo>
                  <a:pt x="960" y="67"/>
                </a:lnTo>
                <a:lnTo>
                  <a:pt x="962" y="68"/>
                </a:lnTo>
                <a:lnTo>
                  <a:pt x="964" y="69"/>
                </a:lnTo>
                <a:lnTo>
                  <a:pt x="966" y="71"/>
                </a:lnTo>
                <a:lnTo>
                  <a:pt x="968" y="72"/>
                </a:lnTo>
                <a:lnTo>
                  <a:pt x="970" y="73"/>
                </a:lnTo>
                <a:lnTo>
                  <a:pt x="972" y="74"/>
                </a:lnTo>
                <a:lnTo>
                  <a:pt x="974" y="75"/>
                </a:lnTo>
                <a:lnTo>
                  <a:pt x="976" y="76"/>
                </a:lnTo>
                <a:lnTo>
                  <a:pt x="978" y="77"/>
                </a:lnTo>
                <a:lnTo>
                  <a:pt x="980" y="78"/>
                </a:lnTo>
                <a:lnTo>
                  <a:pt x="982" y="79"/>
                </a:lnTo>
                <a:lnTo>
                  <a:pt x="984" y="80"/>
                </a:lnTo>
                <a:lnTo>
                  <a:pt x="986" y="82"/>
                </a:lnTo>
                <a:lnTo>
                  <a:pt x="988" y="83"/>
                </a:lnTo>
                <a:lnTo>
                  <a:pt x="990" y="84"/>
                </a:lnTo>
                <a:lnTo>
                  <a:pt x="992" y="85"/>
                </a:lnTo>
                <a:lnTo>
                  <a:pt x="994" y="86"/>
                </a:lnTo>
                <a:lnTo>
                  <a:pt x="996" y="87"/>
                </a:lnTo>
                <a:lnTo>
                  <a:pt x="998" y="89"/>
                </a:lnTo>
                <a:lnTo>
                  <a:pt x="1000" y="90"/>
                </a:lnTo>
                <a:lnTo>
                  <a:pt x="1002" y="91"/>
                </a:lnTo>
                <a:lnTo>
                  <a:pt x="1004" y="92"/>
                </a:lnTo>
                <a:lnTo>
                  <a:pt x="1006" y="93"/>
                </a:lnTo>
                <a:lnTo>
                  <a:pt x="1008" y="95"/>
                </a:lnTo>
                <a:lnTo>
                  <a:pt x="1010" y="96"/>
                </a:lnTo>
                <a:lnTo>
                  <a:pt x="1012" y="97"/>
                </a:lnTo>
                <a:lnTo>
                  <a:pt x="1014" y="98"/>
                </a:lnTo>
                <a:lnTo>
                  <a:pt x="1016" y="100"/>
                </a:lnTo>
                <a:lnTo>
                  <a:pt x="1018" y="101"/>
                </a:lnTo>
                <a:lnTo>
                  <a:pt x="1020" y="102"/>
                </a:lnTo>
                <a:lnTo>
                  <a:pt x="1022" y="104"/>
                </a:lnTo>
                <a:lnTo>
                  <a:pt x="1024" y="105"/>
                </a:lnTo>
                <a:lnTo>
                  <a:pt x="1026" y="106"/>
                </a:lnTo>
                <a:lnTo>
                  <a:pt x="1028" y="107"/>
                </a:lnTo>
                <a:lnTo>
                  <a:pt x="1030" y="109"/>
                </a:lnTo>
                <a:lnTo>
                  <a:pt x="1032" y="110"/>
                </a:lnTo>
                <a:lnTo>
                  <a:pt x="1034" y="111"/>
                </a:lnTo>
                <a:lnTo>
                  <a:pt x="1036" y="113"/>
                </a:lnTo>
                <a:lnTo>
                  <a:pt x="1038" y="114"/>
                </a:lnTo>
                <a:lnTo>
                  <a:pt x="1040" y="115"/>
                </a:lnTo>
                <a:lnTo>
                  <a:pt x="1042" y="117"/>
                </a:lnTo>
                <a:lnTo>
                  <a:pt x="1044" y="118"/>
                </a:lnTo>
                <a:lnTo>
                  <a:pt x="1046" y="120"/>
                </a:lnTo>
                <a:lnTo>
                  <a:pt x="1048" y="121"/>
                </a:lnTo>
                <a:lnTo>
                  <a:pt x="1050" y="122"/>
                </a:lnTo>
                <a:lnTo>
                  <a:pt x="1052" y="124"/>
                </a:lnTo>
                <a:lnTo>
                  <a:pt x="1054" y="125"/>
                </a:lnTo>
                <a:lnTo>
                  <a:pt x="1056" y="127"/>
                </a:lnTo>
                <a:lnTo>
                  <a:pt x="1058" y="128"/>
                </a:lnTo>
                <a:lnTo>
                  <a:pt x="1060" y="130"/>
                </a:lnTo>
                <a:lnTo>
                  <a:pt x="1062" y="131"/>
                </a:lnTo>
                <a:lnTo>
                  <a:pt x="1064" y="132"/>
                </a:lnTo>
                <a:lnTo>
                  <a:pt x="1066" y="134"/>
                </a:lnTo>
                <a:lnTo>
                  <a:pt x="1068" y="135"/>
                </a:lnTo>
                <a:lnTo>
                  <a:pt x="1070" y="137"/>
                </a:lnTo>
                <a:lnTo>
                  <a:pt x="1072" y="138"/>
                </a:lnTo>
                <a:lnTo>
                  <a:pt x="1074" y="140"/>
                </a:lnTo>
                <a:lnTo>
                  <a:pt x="1076" y="141"/>
                </a:lnTo>
                <a:lnTo>
                  <a:pt x="1078" y="143"/>
                </a:lnTo>
                <a:lnTo>
                  <a:pt x="1080" y="144"/>
                </a:lnTo>
                <a:lnTo>
                  <a:pt x="1082" y="146"/>
                </a:lnTo>
                <a:lnTo>
                  <a:pt x="1084" y="147"/>
                </a:lnTo>
                <a:lnTo>
                  <a:pt x="1086" y="149"/>
                </a:lnTo>
                <a:lnTo>
                  <a:pt x="1088" y="151"/>
                </a:lnTo>
                <a:lnTo>
                  <a:pt x="1090" y="152"/>
                </a:lnTo>
                <a:lnTo>
                  <a:pt x="1092" y="154"/>
                </a:lnTo>
                <a:lnTo>
                  <a:pt x="1094" y="155"/>
                </a:lnTo>
                <a:lnTo>
                  <a:pt x="1096" y="157"/>
                </a:lnTo>
                <a:lnTo>
                  <a:pt x="1098" y="158"/>
                </a:lnTo>
                <a:lnTo>
                  <a:pt x="1100" y="160"/>
                </a:lnTo>
                <a:lnTo>
                  <a:pt x="1102" y="162"/>
                </a:lnTo>
                <a:lnTo>
                  <a:pt x="1104" y="163"/>
                </a:lnTo>
                <a:lnTo>
                  <a:pt x="1106" y="165"/>
                </a:lnTo>
                <a:lnTo>
                  <a:pt x="1108" y="167"/>
                </a:lnTo>
                <a:lnTo>
                  <a:pt x="1110" y="168"/>
                </a:lnTo>
                <a:lnTo>
                  <a:pt x="1112" y="170"/>
                </a:lnTo>
                <a:lnTo>
                  <a:pt x="1114" y="172"/>
                </a:lnTo>
                <a:lnTo>
                  <a:pt x="1116" y="173"/>
                </a:lnTo>
                <a:lnTo>
                  <a:pt x="1118" y="175"/>
                </a:lnTo>
                <a:lnTo>
                  <a:pt x="1120" y="177"/>
                </a:lnTo>
                <a:lnTo>
                  <a:pt x="1122" y="178"/>
                </a:lnTo>
                <a:lnTo>
                  <a:pt x="1124" y="180"/>
                </a:lnTo>
                <a:lnTo>
                  <a:pt x="1126" y="182"/>
                </a:lnTo>
                <a:lnTo>
                  <a:pt x="1128" y="183"/>
                </a:lnTo>
                <a:lnTo>
                  <a:pt x="1130" y="185"/>
                </a:lnTo>
                <a:lnTo>
                  <a:pt x="1132" y="187"/>
                </a:lnTo>
                <a:lnTo>
                  <a:pt x="1134" y="189"/>
                </a:lnTo>
                <a:lnTo>
                  <a:pt x="1136" y="190"/>
                </a:lnTo>
                <a:lnTo>
                  <a:pt x="1138" y="192"/>
                </a:lnTo>
                <a:lnTo>
                  <a:pt x="1140" y="194"/>
                </a:lnTo>
                <a:lnTo>
                  <a:pt x="1142" y="196"/>
                </a:lnTo>
                <a:lnTo>
                  <a:pt x="1144" y="197"/>
                </a:lnTo>
                <a:lnTo>
                  <a:pt x="1146" y="199"/>
                </a:lnTo>
                <a:lnTo>
                  <a:pt x="1148" y="201"/>
                </a:lnTo>
                <a:lnTo>
                  <a:pt x="1150" y="203"/>
                </a:lnTo>
                <a:lnTo>
                  <a:pt x="1152" y="205"/>
                </a:lnTo>
                <a:lnTo>
                  <a:pt x="1154" y="206"/>
                </a:lnTo>
                <a:lnTo>
                  <a:pt x="1156" y="208"/>
                </a:lnTo>
                <a:lnTo>
                  <a:pt x="1158" y="210"/>
                </a:lnTo>
                <a:lnTo>
                  <a:pt x="1160" y="212"/>
                </a:lnTo>
                <a:lnTo>
                  <a:pt x="1162" y="214"/>
                </a:lnTo>
                <a:lnTo>
                  <a:pt x="1164" y="216"/>
                </a:lnTo>
                <a:lnTo>
                  <a:pt x="1166" y="217"/>
                </a:lnTo>
                <a:lnTo>
                  <a:pt x="1168" y="219"/>
                </a:lnTo>
                <a:lnTo>
                  <a:pt x="1170" y="221"/>
                </a:lnTo>
                <a:lnTo>
                  <a:pt x="1172" y="223"/>
                </a:lnTo>
                <a:lnTo>
                  <a:pt x="1174" y="225"/>
                </a:lnTo>
                <a:lnTo>
                  <a:pt x="1176" y="227"/>
                </a:lnTo>
                <a:lnTo>
                  <a:pt x="1178" y="229"/>
                </a:lnTo>
                <a:lnTo>
                  <a:pt x="1180" y="231"/>
                </a:lnTo>
                <a:lnTo>
                  <a:pt x="1182" y="233"/>
                </a:lnTo>
                <a:lnTo>
                  <a:pt x="1184" y="235"/>
                </a:lnTo>
                <a:lnTo>
                  <a:pt x="1186" y="237"/>
                </a:lnTo>
                <a:lnTo>
                  <a:pt x="1188" y="239"/>
                </a:lnTo>
                <a:lnTo>
                  <a:pt x="1190" y="241"/>
                </a:lnTo>
                <a:lnTo>
                  <a:pt x="1192" y="243"/>
                </a:lnTo>
                <a:lnTo>
                  <a:pt x="1194" y="245"/>
                </a:lnTo>
                <a:lnTo>
                  <a:pt x="1196" y="247"/>
                </a:lnTo>
                <a:lnTo>
                  <a:pt x="1198" y="248"/>
                </a:lnTo>
                <a:lnTo>
                  <a:pt x="1200" y="251"/>
                </a:lnTo>
                <a:lnTo>
                  <a:pt x="1202" y="253"/>
                </a:lnTo>
                <a:lnTo>
                  <a:pt x="1204" y="255"/>
                </a:lnTo>
                <a:lnTo>
                  <a:pt x="1206" y="257"/>
                </a:lnTo>
                <a:lnTo>
                  <a:pt x="1208" y="259"/>
                </a:lnTo>
                <a:lnTo>
                  <a:pt x="1210" y="261"/>
                </a:lnTo>
                <a:lnTo>
                  <a:pt x="1212" y="263"/>
                </a:lnTo>
                <a:lnTo>
                  <a:pt x="1214" y="265"/>
                </a:lnTo>
                <a:lnTo>
                  <a:pt x="1216" y="267"/>
                </a:lnTo>
                <a:lnTo>
                  <a:pt x="1218" y="269"/>
                </a:lnTo>
                <a:lnTo>
                  <a:pt x="1220" y="271"/>
                </a:lnTo>
                <a:lnTo>
                  <a:pt x="1222" y="273"/>
                </a:lnTo>
                <a:lnTo>
                  <a:pt x="1224" y="275"/>
                </a:lnTo>
                <a:lnTo>
                  <a:pt x="1226" y="277"/>
                </a:lnTo>
                <a:lnTo>
                  <a:pt x="1228" y="279"/>
                </a:lnTo>
                <a:lnTo>
                  <a:pt x="1230" y="282"/>
                </a:lnTo>
                <a:lnTo>
                  <a:pt x="1232" y="284"/>
                </a:lnTo>
                <a:lnTo>
                  <a:pt x="1234" y="286"/>
                </a:lnTo>
                <a:lnTo>
                  <a:pt x="1236" y="288"/>
                </a:lnTo>
                <a:lnTo>
                  <a:pt x="1238" y="290"/>
                </a:lnTo>
                <a:lnTo>
                  <a:pt x="1240" y="292"/>
                </a:lnTo>
                <a:lnTo>
                  <a:pt x="1242" y="295"/>
                </a:lnTo>
                <a:lnTo>
                  <a:pt x="1244" y="297"/>
                </a:lnTo>
                <a:lnTo>
                  <a:pt x="1246" y="299"/>
                </a:lnTo>
                <a:lnTo>
                  <a:pt x="1248" y="301"/>
                </a:lnTo>
                <a:lnTo>
                  <a:pt x="1250" y="303"/>
                </a:lnTo>
                <a:lnTo>
                  <a:pt x="1252" y="306"/>
                </a:lnTo>
                <a:lnTo>
                  <a:pt x="1254" y="308"/>
                </a:lnTo>
                <a:lnTo>
                  <a:pt x="1256" y="310"/>
                </a:lnTo>
                <a:lnTo>
                  <a:pt x="1258" y="312"/>
                </a:lnTo>
                <a:lnTo>
                  <a:pt x="1260" y="314"/>
                </a:lnTo>
                <a:lnTo>
                  <a:pt x="1262" y="317"/>
                </a:lnTo>
                <a:lnTo>
                  <a:pt x="1264" y="319"/>
                </a:lnTo>
                <a:lnTo>
                  <a:pt x="1266" y="321"/>
                </a:lnTo>
                <a:lnTo>
                  <a:pt x="1268" y="324"/>
                </a:lnTo>
                <a:lnTo>
                  <a:pt x="1270" y="326"/>
                </a:lnTo>
                <a:lnTo>
                  <a:pt x="1272" y="328"/>
                </a:lnTo>
                <a:lnTo>
                  <a:pt x="1274" y="330"/>
                </a:lnTo>
                <a:lnTo>
                  <a:pt x="1276" y="333"/>
                </a:lnTo>
                <a:lnTo>
                  <a:pt x="1277" y="334"/>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Text Box 15"/>
          <p:cNvSpPr txBox="1">
            <a:spLocks noChangeArrowheads="1"/>
          </p:cNvSpPr>
          <p:nvPr/>
        </p:nvSpPr>
        <p:spPr bwMode="auto">
          <a:xfrm>
            <a:off x="4960237" y="5563502"/>
            <a:ext cx="4002087" cy="708025"/>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000" dirty="0">
                <a:solidFill>
                  <a:srgbClr val="FF0000"/>
                </a:solidFill>
                <a:latin typeface="Century" pitchFamily="18" charset="0"/>
              </a:rPr>
              <a:t>Maximum revenue occurs when the price is at $5.50</a:t>
            </a:r>
          </a:p>
        </p:txBody>
      </p:sp>
      <p:cxnSp>
        <p:nvCxnSpPr>
          <p:cNvPr id="139" name="Straight Arrow Connector 138"/>
          <p:cNvCxnSpPr/>
          <p:nvPr/>
        </p:nvCxnSpPr>
        <p:spPr>
          <a:xfrm rot="5400000" flipH="1" flipV="1">
            <a:off x="1878899" y="4166371"/>
            <a:ext cx="5208587" cy="1588"/>
          </a:xfrm>
          <a:prstGeom prst="straightConnector1">
            <a:avLst/>
          </a:prstGeom>
          <a:ln w="317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10800000" flipH="1" flipV="1">
            <a:off x="4337937" y="6561908"/>
            <a:ext cx="4805362" cy="1588"/>
          </a:xfrm>
          <a:prstGeom prst="straightConnector1">
            <a:avLst/>
          </a:prstGeom>
          <a:ln w="317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279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animEffect transition="in" filter="blinds(horizontal)">
                                      <p:cBhvr>
                                        <p:cTn id="7" dur="500"/>
                                        <p:tgtEl>
                                          <p:spTgt spid="265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65220"/>
                                        </p:tgtEl>
                                        <p:attrNameLst>
                                          <p:attrName>style.visibility</p:attrName>
                                        </p:attrNameLst>
                                      </p:cBhvr>
                                      <p:to>
                                        <p:strVal val="visible"/>
                                      </p:to>
                                    </p:set>
                                    <p:animEffect transition="in" filter="blinds(horizontal)">
                                      <p:cBhvr>
                                        <p:cTn id="12" dur="500"/>
                                        <p:tgtEl>
                                          <p:spTgt spid="2652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65288"/>
                                        </p:tgtEl>
                                        <p:attrNameLst>
                                          <p:attrName>style.visibility</p:attrName>
                                        </p:attrNameLst>
                                      </p:cBhvr>
                                      <p:to>
                                        <p:strVal val="visible"/>
                                      </p:to>
                                    </p:set>
                                    <p:animEffect transition="in" filter="blinds(horizontal)">
                                      <p:cBhvr>
                                        <p:cTn id="22" dur="500"/>
                                        <p:tgtEl>
                                          <p:spTgt spid="2652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linds(horizontal)">
                                      <p:cBhvr>
                                        <p:cTn id="77" dur="500"/>
                                        <p:tgtEl>
                                          <p:spTgt spid="2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linds(horizontal)">
                                      <p:cBhvr>
                                        <p:cTn id="82" dur="500"/>
                                        <p:tgtEl>
                                          <p:spTgt spid="2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blinds(horizontal)">
                                      <p:cBhvr>
                                        <p:cTn id="87" dur="500"/>
                                        <p:tgtEl>
                                          <p:spTgt spid="2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linds(horizontal)">
                                      <p:cBhvr>
                                        <p:cTn id="92" dur="500"/>
                                        <p:tgtEl>
                                          <p:spTgt spid="2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blinds(horizontal)">
                                      <p:cBhvr>
                                        <p:cTn id="97" dur="500"/>
                                        <p:tgtEl>
                                          <p:spTgt spid="24"/>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blinds(horizontal)">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down)">
                                      <p:cBhvr>
                                        <p:cTn id="107" dur="580">
                                          <p:stCondLst>
                                            <p:cond delay="0"/>
                                          </p:stCondLst>
                                        </p:cTn>
                                        <p:tgtEl>
                                          <p:spTgt spid="124"/>
                                        </p:tgtEl>
                                      </p:cBhvr>
                                    </p:animEffect>
                                    <p:anim calcmode="lin" valueType="num">
                                      <p:cBhvr>
                                        <p:cTn id="108" dur="1822" tmFilter="0,0; 0.14,0.36; 0.43,0.73; 0.71,0.91; 1.0,1.0">
                                          <p:stCondLst>
                                            <p:cond delay="0"/>
                                          </p:stCondLst>
                                        </p:cTn>
                                        <p:tgtEl>
                                          <p:spTgt spid="124"/>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24"/>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24"/>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24"/>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24"/>
                                        </p:tgtEl>
                                        <p:attrNameLst>
                                          <p:attrName>ppt_y</p:attrName>
                                        </p:attrNameLst>
                                      </p:cBhvr>
                                      <p:tavLst>
                                        <p:tav tm="0" fmla="#ppt_y-sin(pi*$)/81">
                                          <p:val>
                                            <p:fltVal val="0"/>
                                          </p:val>
                                        </p:tav>
                                        <p:tav tm="100000">
                                          <p:val>
                                            <p:fltVal val="1"/>
                                          </p:val>
                                        </p:tav>
                                      </p:tavLst>
                                    </p:anim>
                                    <p:animScale>
                                      <p:cBhvr>
                                        <p:cTn id="113" dur="26">
                                          <p:stCondLst>
                                            <p:cond delay="650"/>
                                          </p:stCondLst>
                                        </p:cTn>
                                        <p:tgtEl>
                                          <p:spTgt spid="124"/>
                                        </p:tgtEl>
                                      </p:cBhvr>
                                      <p:to x="100000" y="60000"/>
                                    </p:animScale>
                                    <p:animScale>
                                      <p:cBhvr>
                                        <p:cTn id="114" dur="166" decel="50000">
                                          <p:stCondLst>
                                            <p:cond delay="676"/>
                                          </p:stCondLst>
                                        </p:cTn>
                                        <p:tgtEl>
                                          <p:spTgt spid="124"/>
                                        </p:tgtEl>
                                      </p:cBhvr>
                                      <p:to x="100000" y="100000"/>
                                    </p:animScale>
                                    <p:animScale>
                                      <p:cBhvr>
                                        <p:cTn id="115" dur="26">
                                          <p:stCondLst>
                                            <p:cond delay="1312"/>
                                          </p:stCondLst>
                                        </p:cTn>
                                        <p:tgtEl>
                                          <p:spTgt spid="124"/>
                                        </p:tgtEl>
                                      </p:cBhvr>
                                      <p:to x="100000" y="80000"/>
                                    </p:animScale>
                                    <p:animScale>
                                      <p:cBhvr>
                                        <p:cTn id="116" dur="166" decel="50000">
                                          <p:stCondLst>
                                            <p:cond delay="1338"/>
                                          </p:stCondLst>
                                        </p:cTn>
                                        <p:tgtEl>
                                          <p:spTgt spid="124"/>
                                        </p:tgtEl>
                                      </p:cBhvr>
                                      <p:to x="100000" y="100000"/>
                                    </p:animScale>
                                    <p:animScale>
                                      <p:cBhvr>
                                        <p:cTn id="117" dur="26">
                                          <p:stCondLst>
                                            <p:cond delay="1642"/>
                                          </p:stCondLst>
                                        </p:cTn>
                                        <p:tgtEl>
                                          <p:spTgt spid="124"/>
                                        </p:tgtEl>
                                      </p:cBhvr>
                                      <p:to x="100000" y="90000"/>
                                    </p:animScale>
                                    <p:animScale>
                                      <p:cBhvr>
                                        <p:cTn id="118" dur="166" decel="50000">
                                          <p:stCondLst>
                                            <p:cond delay="1668"/>
                                          </p:stCondLst>
                                        </p:cTn>
                                        <p:tgtEl>
                                          <p:spTgt spid="124"/>
                                        </p:tgtEl>
                                      </p:cBhvr>
                                      <p:to x="100000" y="100000"/>
                                    </p:animScale>
                                    <p:animScale>
                                      <p:cBhvr>
                                        <p:cTn id="119" dur="26">
                                          <p:stCondLst>
                                            <p:cond delay="1808"/>
                                          </p:stCondLst>
                                        </p:cTn>
                                        <p:tgtEl>
                                          <p:spTgt spid="124"/>
                                        </p:tgtEl>
                                      </p:cBhvr>
                                      <p:to x="100000" y="95000"/>
                                    </p:animScale>
                                    <p:animScale>
                                      <p:cBhvr>
                                        <p:cTn id="120" dur="166" decel="50000">
                                          <p:stCondLst>
                                            <p:cond delay="1834"/>
                                          </p:stCondLst>
                                        </p:cTn>
                                        <p:tgtEl>
                                          <p:spTgt spid="124"/>
                                        </p:tgtEl>
                                      </p:cBhvr>
                                      <p:to x="100000" y="100000"/>
                                    </p:animScale>
                                  </p:childTnLst>
                                </p:cTn>
                              </p:par>
                              <p:par>
                                <p:cTn id="121" presetID="26" presetClass="entr" presetSubtype="0" fill="hold" grpId="0" nodeType="withEffect">
                                  <p:stCondLst>
                                    <p:cond delay="500"/>
                                  </p:stCondLst>
                                  <p:childTnLst>
                                    <p:set>
                                      <p:cBhvr>
                                        <p:cTn id="122" dur="1" fill="hold">
                                          <p:stCondLst>
                                            <p:cond delay="0"/>
                                          </p:stCondLst>
                                        </p:cTn>
                                        <p:tgtEl>
                                          <p:spTgt spid="126"/>
                                        </p:tgtEl>
                                        <p:attrNameLst>
                                          <p:attrName>style.visibility</p:attrName>
                                        </p:attrNameLst>
                                      </p:cBhvr>
                                      <p:to>
                                        <p:strVal val="visible"/>
                                      </p:to>
                                    </p:set>
                                    <p:animEffect transition="in" filter="wipe(down)">
                                      <p:cBhvr>
                                        <p:cTn id="123" dur="580">
                                          <p:stCondLst>
                                            <p:cond delay="0"/>
                                          </p:stCondLst>
                                        </p:cTn>
                                        <p:tgtEl>
                                          <p:spTgt spid="126"/>
                                        </p:tgtEl>
                                      </p:cBhvr>
                                    </p:animEffect>
                                    <p:anim calcmode="lin" valueType="num">
                                      <p:cBhvr>
                                        <p:cTn id="124" dur="1822" tmFilter="0,0; 0.14,0.36; 0.43,0.73; 0.71,0.91; 1.0,1.0">
                                          <p:stCondLst>
                                            <p:cond delay="0"/>
                                          </p:stCondLst>
                                        </p:cTn>
                                        <p:tgtEl>
                                          <p:spTgt spid="126"/>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26"/>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26"/>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26"/>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26"/>
                                        </p:tgtEl>
                                        <p:attrNameLst>
                                          <p:attrName>ppt_y</p:attrName>
                                        </p:attrNameLst>
                                      </p:cBhvr>
                                      <p:tavLst>
                                        <p:tav tm="0" fmla="#ppt_y-sin(pi*$)/81">
                                          <p:val>
                                            <p:fltVal val="0"/>
                                          </p:val>
                                        </p:tav>
                                        <p:tav tm="100000">
                                          <p:val>
                                            <p:fltVal val="1"/>
                                          </p:val>
                                        </p:tav>
                                      </p:tavLst>
                                    </p:anim>
                                    <p:animScale>
                                      <p:cBhvr>
                                        <p:cTn id="129" dur="26">
                                          <p:stCondLst>
                                            <p:cond delay="650"/>
                                          </p:stCondLst>
                                        </p:cTn>
                                        <p:tgtEl>
                                          <p:spTgt spid="126"/>
                                        </p:tgtEl>
                                      </p:cBhvr>
                                      <p:to x="100000" y="60000"/>
                                    </p:animScale>
                                    <p:animScale>
                                      <p:cBhvr>
                                        <p:cTn id="130" dur="166" decel="50000">
                                          <p:stCondLst>
                                            <p:cond delay="676"/>
                                          </p:stCondLst>
                                        </p:cTn>
                                        <p:tgtEl>
                                          <p:spTgt spid="126"/>
                                        </p:tgtEl>
                                      </p:cBhvr>
                                      <p:to x="100000" y="100000"/>
                                    </p:animScale>
                                    <p:animScale>
                                      <p:cBhvr>
                                        <p:cTn id="131" dur="26">
                                          <p:stCondLst>
                                            <p:cond delay="1312"/>
                                          </p:stCondLst>
                                        </p:cTn>
                                        <p:tgtEl>
                                          <p:spTgt spid="126"/>
                                        </p:tgtEl>
                                      </p:cBhvr>
                                      <p:to x="100000" y="80000"/>
                                    </p:animScale>
                                    <p:animScale>
                                      <p:cBhvr>
                                        <p:cTn id="132" dur="166" decel="50000">
                                          <p:stCondLst>
                                            <p:cond delay="1338"/>
                                          </p:stCondLst>
                                        </p:cTn>
                                        <p:tgtEl>
                                          <p:spTgt spid="126"/>
                                        </p:tgtEl>
                                      </p:cBhvr>
                                      <p:to x="100000" y="100000"/>
                                    </p:animScale>
                                    <p:animScale>
                                      <p:cBhvr>
                                        <p:cTn id="133" dur="26">
                                          <p:stCondLst>
                                            <p:cond delay="1642"/>
                                          </p:stCondLst>
                                        </p:cTn>
                                        <p:tgtEl>
                                          <p:spTgt spid="126"/>
                                        </p:tgtEl>
                                      </p:cBhvr>
                                      <p:to x="100000" y="90000"/>
                                    </p:animScale>
                                    <p:animScale>
                                      <p:cBhvr>
                                        <p:cTn id="134" dur="166" decel="50000">
                                          <p:stCondLst>
                                            <p:cond delay="1668"/>
                                          </p:stCondLst>
                                        </p:cTn>
                                        <p:tgtEl>
                                          <p:spTgt spid="126"/>
                                        </p:tgtEl>
                                      </p:cBhvr>
                                      <p:to x="100000" y="100000"/>
                                    </p:animScale>
                                    <p:animScale>
                                      <p:cBhvr>
                                        <p:cTn id="135" dur="26">
                                          <p:stCondLst>
                                            <p:cond delay="1808"/>
                                          </p:stCondLst>
                                        </p:cTn>
                                        <p:tgtEl>
                                          <p:spTgt spid="126"/>
                                        </p:tgtEl>
                                      </p:cBhvr>
                                      <p:to x="100000" y="95000"/>
                                    </p:animScale>
                                    <p:animScale>
                                      <p:cBhvr>
                                        <p:cTn id="136" dur="166" decel="50000">
                                          <p:stCondLst>
                                            <p:cond delay="1834"/>
                                          </p:stCondLst>
                                        </p:cTn>
                                        <p:tgtEl>
                                          <p:spTgt spid="126"/>
                                        </p:tgtEl>
                                      </p:cBhvr>
                                      <p:to x="100000" y="100000"/>
                                    </p:animScale>
                                  </p:childTnLst>
                                </p:cTn>
                              </p:par>
                              <p:par>
                                <p:cTn id="137" presetID="26" presetClass="entr" presetSubtype="0" fill="hold" grpId="0" nodeType="withEffect">
                                  <p:stCondLst>
                                    <p:cond delay="1000"/>
                                  </p:stCondLst>
                                  <p:childTnLst>
                                    <p:set>
                                      <p:cBhvr>
                                        <p:cTn id="138" dur="1" fill="hold">
                                          <p:stCondLst>
                                            <p:cond delay="0"/>
                                          </p:stCondLst>
                                        </p:cTn>
                                        <p:tgtEl>
                                          <p:spTgt spid="128"/>
                                        </p:tgtEl>
                                        <p:attrNameLst>
                                          <p:attrName>style.visibility</p:attrName>
                                        </p:attrNameLst>
                                      </p:cBhvr>
                                      <p:to>
                                        <p:strVal val="visible"/>
                                      </p:to>
                                    </p:set>
                                    <p:animEffect transition="in" filter="wipe(down)">
                                      <p:cBhvr>
                                        <p:cTn id="139" dur="580">
                                          <p:stCondLst>
                                            <p:cond delay="0"/>
                                          </p:stCondLst>
                                        </p:cTn>
                                        <p:tgtEl>
                                          <p:spTgt spid="128"/>
                                        </p:tgtEl>
                                      </p:cBhvr>
                                    </p:animEffect>
                                    <p:anim calcmode="lin" valueType="num">
                                      <p:cBhvr>
                                        <p:cTn id="140" dur="1822" tmFilter="0,0; 0.14,0.36; 0.43,0.73; 0.71,0.91; 1.0,1.0">
                                          <p:stCondLst>
                                            <p:cond delay="0"/>
                                          </p:stCondLst>
                                        </p:cTn>
                                        <p:tgtEl>
                                          <p:spTgt spid="128"/>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128"/>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128"/>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128"/>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128"/>
                                        </p:tgtEl>
                                        <p:attrNameLst>
                                          <p:attrName>ppt_y</p:attrName>
                                        </p:attrNameLst>
                                      </p:cBhvr>
                                      <p:tavLst>
                                        <p:tav tm="0" fmla="#ppt_y-sin(pi*$)/81">
                                          <p:val>
                                            <p:fltVal val="0"/>
                                          </p:val>
                                        </p:tav>
                                        <p:tav tm="100000">
                                          <p:val>
                                            <p:fltVal val="1"/>
                                          </p:val>
                                        </p:tav>
                                      </p:tavLst>
                                    </p:anim>
                                    <p:animScale>
                                      <p:cBhvr>
                                        <p:cTn id="145" dur="26">
                                          <p:stCondLst>
                                            <p:cond delay="650"/>
                                          </p:stCondLst>
                                        </p:cTn>
                                        <p:tgtEl>
                                          <p:spTgt spid="128"/>
                                        </p:tgtEl>
                                      </p:cBhvr>
                                      <p:to x="100000" y="60000"/>
                                    </p:animScale>
                                    <p:animScale>
                                      <p:cBhvr>
                                        <p:cTn id="146" dur="166" decel="50000">
                                          <p:stCondLst>
                                            <p:cond delay="676"/>
                                          </p:stCondLst>
                                        </p:cTn>
                                        <p:tgtEl>
                                          <p:spTgt spid="128"/>
                                        </p:tgtEl>
                                      </p:cBhvr>
                                      <p:to x="100000" y="100000"/>
                                    </p:animScale>
                                    <p:animScale>
                                      <p:cBhvr>
                                        <p:cTn id="147" dur="26">
                                          <p:stCondLst>
                                            <p:cond delay="1312"/>
                                          </p:stCondLst>
                                        </p:cTn>
                                        <p:tgtEl>
                                          <p:spTgt spid="128"/>
                                        </p:tgtEl>
                                      </p:cBhvr>
                                      <p:to x="100000" y="80000"/>
                                    </p:animScale>
                                    <p:animScale>
                                      <p:cBhvr>
                                        <p:cTn id="148" dur="166" decel="50000">
                                          <p:stCondLst>
                                            <p:cond delay="1338"/>
                                          </p:stCondLst>
                                        </p:cTn>
                                        <p:tgtEl>
                                          <p:spTgt spid="128"/>
                                        </p:tgtEl>
                                      </p:cBhvr>
                                      <p:to x="100000" y="100000"/>
                                    </p:animScale>
                                    <p:animScale>
                                      <p:cBhvr>
                                        <p:cTn id="149" dur="26">
                                          <p:stCondLst>
                                            <p:cond delay="1642"/>
                                          </p:stCondLst>
                                        </p:cTn>
                                        <p:tgtEl>
                                          <p:spTgt spid="128"/>
                                        </p:tgtEl>
                                      </p:cBhvr>
                                      <p:to x="100000" y="90000"/>
                                    </p:animScale>
                                    <p:animScale>
                                      <p:cBhvr>
                                        <p:cTn id="150" dur="166" decel="50000">
                                          <p:stCondLst>
                                            <p:cond delay="1668"/>
                                          </p:stCondLst>
                                        </p:cTn>
                                        <p:tgtEl>
                                          <p:spTgt spid="128"/>
                                        </p:tgtEl>
                                      </p:cBhvr>
                                      <p:to x="100000" y="100000"/>
                                    </p:animScale>
                                    <p:animScale>
                                      <p:cBhvr>
                                        <p:cTn id="151" dur="26">
                                          <p:stCondLst>
                                            <p:cond delay="1808"/>
                                          </p:stCondLst>
                                        </p:cTn>
                                        <p:tgtEl>
                                          <p:spTgt spid="128"/>
                                        </p:tgtEl>
                                      </p:cBhvr>
                                      <p:to x="100000" y="95000"/>
                                    </p:animScale>
                                    <p:animScale>
                                      <p:cBhvr>
                                        <p:cTn id="152" dur="166" decel="50000">
                                          <p:stCondLst>
                                            <p:cond delay="1834"/>
                                          </p:stCondLst>
                                        </p:cTn>
                                        <p:tgtEl>
                                          <p:spTgt spid="128"/>
                                        </p:tgtEl>
                                      </p:cBhvr>
                                      <p:to x="100000" y="100000"/>
                                    </p:animScale>
                                  </p:childTnLst>
                                </p:cTn>
                              </p:par>
                              <p:par>
                                <p:cTn id="153" presetID="26" presetClass="entr" presetSubtype="0" fill="hold" grpId="0" nodeType="withEffect">
                                  <p:stCondLst>
                                    <p:cond delay="1500"/>
                                  </p:stCondLst>
                                  <p:childTnLst>
                                    <p:set>
                                      <p:cBhvr>
                                        <p:cTn id="154" dur="1" fill="hold">
                                          <p:stCondLst>
                                            <p:cond delay="0"/>
                                          </p:stCondLst>
                                        </p:cTn>
                                        <p:tgtEl>
                                          <p:spTgt spid="130"/>
                                        </p:tgtEl>
                                        <p:attrNameLst>
                                          <p:attrName>style.visibility</p:attrName>
                                        </p:attrNameLst>
                                      </p:cBhvr>
                                      <p:to>
                                        <p:strVal val="visible"/>
                                      </p:to>
                                    </p:set>
                                    <p:animEffect transition="in" filter="wipe(down)">
                                      <p:cBhvr>
                                        <p:cTn id="155" dur="580">
                                          <p:stCondLst>
                                            <p:cond delay="0"/>
                                          </p:stCondLst>
                                        </p:cTn>
                                        <p:tgtEl>
                                          <p:spTgt spid="130"/>
                                        </p:tgtEl>
                                      </p:cBhvr>
                                    </p:animEffect>
                                    <p:anim calcmode="lin" valueType="num">
                                      <p:cBhvr>
                                        <p:cTn id="156" dur="1822" tmFilter="0,0; 0.14,0.36; 0.43,0.73; 0.71,0.91; 1.0,1.0">
                                          <p:stCondLst>
                                            <p:cond delay="0"/>
                                          </p:stCondLst>
                                        </p:cTn>
                                        <p:tgtEl>
                                          <p:spTgt spid="130"/>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130"/>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130"/>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130"/>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130"/>
                                        </p:tgtEl>
                                        <p:attrNameLst>
                                          <p:attrName>ppt_y</p:attrName>
                                        </p:attrNameLst>
                                      </p:cBhvr>
                                      <p:tavLst>
                                        <p:tav tm="0" fmla="#ppt_y-sin(pi*$)/81">
                                          <p:val>
                                            <p:fltVal val="0"/>
                                          </p:val>
                                        </p:tav>
                                        <p:tav tm="100000">
                                          <p:val>
                                            <p:fltVal val="1"/>
                                          </p:val>
                                        </p:tav>
                                      </p:tavLst>
                                    </p:anim>
                                    <p:animScale>
                                      <p:cBhvr>
                                        <p:cTn id="161" dur="26">
                                          <p:stCondLst>
                                            <p:cond delay="650"/>
                                          </p:stCondLst>
                                        </p:cTn>
                                        <p:tgtEl>
                                          <p:spTgt spid="130"/>
                                        </p:tgtEl>
                                      </p:cBhvr>
                                      <p:to x="100000" y="60000"/>
                                    </p:animScale>
                                    <p:animScale>
                                      <p:cBhvr>
                                        <p:cTn id="162" dur="166" decel="50000">
                                          <p:stCondLst>
                                            <p:cond delay="676"/>
                                          </p:stCondLst>
                                        </p:cTn>
                                        <p:tgtEl>
                                          <p:spTgt spid="130"/>
                                        </p:tgtEl>
                                      </p:cBhvr>
                                      <p:to x="100000" y="100000"/>
                                    </p:animScale>
                                    <p:animScale>
                                      <p:cBhvr>
                                        <p:cTn id="163" dur="26">
                                          <p:stCondLst>
                                            <p:cond delay="1312"/>
                                          </p:stCondLst>
                                        </p:cTn>
                                        <p:tgtEl>
                                          <p:spTgt spid="130"/>
                                        </p:tgtEl>
                                      </p:cBhvr>
                                      <p:to x="100000" y="80000"/>
                                    </p:animScale>
                                    <p:animScale>
                                      <p:cBhvr>
                                        <p:cTn id="164" dur="166" decel="50000">
                                          <p:stCondLst>
                                            <p:cond delay="1338"/>
                                          </p:stCondLst>
                                        </p:cTn>
                                        <p:tgtEl>
                                          <p:spTgt spid="130"/>
                                        </p:tgtEl>
                                      </p:cBhvr>
                                      <p:to x="100000" y="100000"/>
                                    </p:animScale>
                                    <p:animScale>
                                      <p:cBhvr>
                                        <p:cTn id="165" dur="26">
                                          <p:stCondLst>
                                            <p:cond delay="1642"/>
                                          </p:stCondLst>
                                        </p:cTn>
                                        <p:tgtEl>
                                          <p:spTgt spid="130"/>
                                        </p:tgtEl>
                                      </p:cBhvr>
                                      <p:to x="100000" y="90000"/>
                                    </p:animScale>
                                    <p:animScale>
                                      <p:cBhvr>
                                        <p:cTn id="166" dur="166" decel="50000">
                                          <p:stCondLst>
                                            <p:cond delay="1668"/>
                                          </p:stCondLst>
                                        </p:cTn>
                                        <p:tgtEl>
                                          <p:spTgt spid="130"/>
                                        </p:tgtEl>
                                      </p:cBhvr>
                                      <p:to x="100000" y="100000"/>
                                    </p:animScale>
                                    <p:animScale>
                                      <p:cBhvr>
                                        <p:cTn id="167" dur="26">
                                          <p:stCondLst>
                                            <p:cond delay="1808"/>
                                          </p:stCondLst>
                                        </p:cTn>
                                        <p:tgtEl>
                                          <p:spTgt spid="130"/>
                                        </p:tgtEl>
                                      </p:cBhvr>
                                      <p:to x="100000" y="95000"/>
                                    </p:animScale>
                                    <p:animScale>
                                      <p:cBhvr>
                                        <p:cTn id="168" dur="166" decel="50000">
                                          <p:stCondLst>
                                            <p:cond delay="1834"/>
                                          </p:stCondLst>
                                        </p:cTn>
                                        <p:tgtEl>
                                          <p:spTgt spid="130"/>
                                        </p:tgtEl>
                                      </p:cBhvr>
                                      <p:to x="100000" y="100000"/>
                                    </p:animScale>
                                  </p:childTnLst>
                                </p:cTn>
                              </p:par>
                              <p:par>
                                <p:cTn id="169" presetID="26" presetClass="entr" presetSubtype="0" fill="hold" grpId="0" nodeType="withEffect">
                                  <p:stCondLst>
                                    <p:cond delay="1000"/>
                                  </p:stCondLst>
                                  <p:childTnLst>
                                    <p:set>
                                      <p:cBhvr>
                                        <p:cTn id="170" dur="1" fill="hold">
                                          <p:stCondLst>
                                            <p:cond delay="0"/>
                                          </p:stCondLst>
                                        </p:cTn>
                                        <p:tgtEl>
                                          <p:spTgt spid="131"/>
                                        </p:tgtEl>
                                        <p:attrNameLst>
                                          <p:attrName>style.visibility</p:attrName>
                                        </p:attrNameLst>
                                      </p:cBhvr>
                                      <p:to>
                                        <p:strVal val="visible"/>
                                      </p:to>
                                    </p:set>
                                    <p:animEffect transition="in" filter="wipe(down)">
                                      <p:cBhvr>
                                        <p:cTn id="171" dur="580">
                                          <p:stCondLst>
                                            <p:cond delay="0"/>
                                          </p:stCondLst>
                                        </p:cTn>
                                        <p:tgtEl>
                                          <p:spTgt spid="131"/>
                                        </p:tgtEl>
                                      </p:cBhvr>
                                    </p:animEffect>
                                    <p:anim calcmode="lin" valueType="num">
                                      <p:cBhvr>
                                        <p:cTn id="172" dur="1822" tmFilter="0,0; 0.14,0.36; 0.43,0.73; 0.71,0.91; 1.0,1.0">
                                          <p:stCondLst>
                                            <p:cond delay="0"/>
                                          </p:stCondLst>
                                        </p:cTn>
                                        <p:tgtEl>
                                          <p:spTgt spid="131"/>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131"/>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131"/>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131"/>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131"/>
                                        </p:tgtEl>
                                        <p:attrNameLst>
                                          <p:attrName>ppt_y</p:attrName>
                                        </p:attrNameLst>
                                      </p:cBhvr>
                                      <p:tavLst>
                                        <p:tav tm="0" fmla="#ppt_y-sin(pi*$)/81">
                                          <p:val>
                                            <p:fltVal val="0"/>
                                          </p:val>
                                        </p:tav>
                                        <p:tav tm="100000">
                                          <p:val>
                                            <p:fltVal val="1"/>
                                          </p:val>
                                        </p:tav>
                                      </p:tavLst>
                                    </p:anim>
                                    <p:animScale>
                                      <p:cBhvr>
                                        <p:cTn id="177" dur="26">
                                          <p:stCondLst>
                                            <p:cond delay="650"/>
                                          </p:stCondLst>
                                        </p:cTn>
                                        <p:tgtEl>
                                          <p:spTgt spid="131"/>
                                        </p:tgtEl>
                                      </p:cBhvr>
                                      <p:to x="100000" y="60000"/>
                                    </p:animScale>
                                    <p:animScale>
                                      <p:cBhvr>
                                        <p:cTn id="178" dur="166" decel="50000">
                                          <p:stCondLst>
                                            <p:cond delay="676"/>
                                          </p:stCondLst>
                                        </p:cTn>
                                        <p:tgtEl>
                                          <p:spTgt spid="131"/>
                                        </p:tgtEl>
                                      </p:cBhvr>
                                      <p:to x="100000" y="100000"/>
                                    </p:animScale>
                                    <p:animScale>
                                      <p:cBhvr>
                                        <p:cTn id="179" dur="26">
                                          <p:stCondLst>
                                            <p:cond delay="1312"/>
                                          </p:stCondLst>
                                        </p:cTn>
                                        <p:tgtEl>
                                          <p:spTgt spid="131"/>
                                        </p:tgtEl>
                                      </p:cBhvr>
                                      <p:to x="100000" y="80000"/>
                                    </p:animScale>
                                    <p:animScale>
                                      <p:cBhvr>
                                        <p:cTn id="180" dur="166" decel="50000">
                                          <p:stCondLst>
                                            <p:cond delay="1338"/>
                                          </p:stCondLst>
                                        </p:cTn>
                                        <p:tgtEl>
                                          <p:spTgt spid="131"/>
                                        </p:tgtEl>
                                      </p:cBhvr>
                                      <p:to x="100000" y="100000"/>
                                    </p:animScale>
                                    <p:animScale>
                                      <p:cBhvr>
                                        <p:cTn id="181" dur="26">
                                          <p:stCondLst>
                                            <p:cond delay="1642"/>
                                          </p:stCondLst>
                                        </p:cTn>
                                        <p:tgtEl>
                                          <p:spTgt spid="131"/>
                                        </p:tgtEl>
                                      </p:cBhvr>
                                      <p:to x="100000" y="90000"/>
                                    </p:animScale>
                                    <p:animScale>
                                      <p:cBhvr>
                                        <p:cTn id="182" dur="166" decel="50000">
                                          <p:stCondLst>
                                            <p:cond delay="1668"/>
                                          </p:stCondLst>
                                        </p:cTn>
                                        <p:tgtEl>
                                          <p:spTgt spid="131"/>
                                        </p:tgtEl>
                                      </p:cBhvr>
                                      <p:to x="100000" y="100000"/>
                                    </p:animScale>
                                    <p:animScale>
                                      <p:cBhvr>
                                        <p:cTn id="183" dur="26">
                                          <p:stCondLst>
                                            <p:cond delay="1808"/>
                                          </p:stCondLst>
                                        </p:cTn>
                                        <p:tgtEl>
                                          <p:spTgt spid="131"/>
                                        </p:tgtEl>
                                      </p:cBhvr>
                                      <p:to x="100000" y="95000"/>
                                    </p:animScale>
                                    <p:animScale>
                                      <p:cBhvr>
                                        <p:cTn id="184" dur="166" decel="50000">
                                          <p:stCondLst>
                                            <p:cond delay="1834"/>
                                          </p:stCondLst>
                                        </p:cTn>
                                        <p:tgtEl>
                                          <p:spTgt spid="131"/>
                                        </p:tgtEl>
                                      </p:cBhvr>
                                      <p:to x="100000" y="100000"/>
                                    </p:animScale>
                                  </p:childTnLst>
                                </p:cTn>
                              </p:par>
                              <p:par>
                                <p:cTn id="185" presetID="26" presetClass="entr" presetSubtype="0" fill="hold" grpId="0" nodeType="withEffect">
                                  <p:stCondLst>
                                    <p:cond delay="1500"/>
                                  </p:stCondLst>
                                  <p:childTnLst>
                                    <p:set>
                                      <p:cBhvr>
                                        <p:cTn id="186" dur="1" fill="hold">
                                          <p:stCondLst>
                                            <p:cond delay="0"/>
                                          </p:stCondLst>
                                        </p:cTn>
                                        <p:tgtEl>
                                          <p:spTgt spid="129"/>
                                        </p:tgtEl>
                                        <p:attrNameLst>
                                          <p:attrName>style.visibility</p:attrName>
                                        </p:attrNameLst>
                                      </p:cBhvr>
                                      <p:to>
                                        <p:strVal val="visible"/>
                                      </p:to>
                                    </p:set>
                                    <p:animEffect transition="in" filter="wipe(down)">
                                      <p:cBhvr>
                                        <p:cTn id="187" dur="580">
                                          <p:stCondLst>
                                            <p:cond delay="0"/>
                                          </p:stCondLst>
                                        </p:cTn>
                                        <p:tgtEl>
                                          <p:spTgt spid="129"/>
                                        </p:tgtEl>
                                      </p:cBhvr>
                                    </p:animEffect>
                                    <p:anim calcmode="lin" valueType="num">
                                      <p:cBhvr>
                                        <p:cTn id="188" dur="1822" tmFilter="0,0; 0.14,0.36; 0.43,0.73; 0.71,0.91; 1.0,1.0">
                                          <p:stCondLst>
                                            <p:cond delay="0"/>
                                          </p:stCondLst>
                                        </p:cTn>
                                        <p:tgtEl>
                                          <p:spTgt spid="129"/>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129"/>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129"/>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129"/>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129"/>
                                        </p:tgtEl>
                                        <p:attrNameLst>
                                          <p:attrName>ppt_y</p:attrName>
                                        </p:attrNameLst>
                                      </p:cBhvr>
                                      <p:tavLst>
                                        <p:tav tm="0" fmla="#ppt_y-sin(pi*$)/81">
                                          <p:val>
                                            <p:fltVal val="0"/>
                                          </p:val>
                                        </p:tav>
                                        <p:tav tm="100000">
                                          <p:val>
                                            <p:fltVal val="1"/>
                                          </p:val>
                                        </p:tav>
                                      </p:tavLst>
                                    </p:anim>
                                    <p:animScale>
                                      <p:cBhvr>
                                        <p:cTn id="193" dur="26">
                                          <p:stCondLst>
                                            <p:cond delay="650"/>
                                          </p:stCondLst>
                                        </p:cTn>
                                        <p:tgtEl>
                                          <p:spTgt spid="129"/>
                                        </p:tgtEl>
                                      </p:cBhvr>
                                      <p:to x="100000" y="60000"/>
                                    </p:animScale>
                                    <p:animScale>
                                      <p:cBhvr>
                                        <p:cTn id="194" dur="166" decel="50000">
                                          <p:stCondLst>
                                            <p:cond delay="676"/>
                                          </p:stCondLst>
                                        </p:cTn>
                                        <p:tgtEl>
                                          <p:spTgt spid="129"/>
                                        </p:tgtEl>
                                      </p:cBhvr>
                                      <p:to x="100000" y="100000"/>
                                    </p:animScale>
                                    <p:animScale>
                                      <p:cBhvr>
                                        <p:cTn id="195" dur="26">
                                          <p:stCondLst>
                                            <p:cond delay="1312"/>
                                          </p:stCondLst>
                                        </p:cTn>
                                        <p:tgtEl>
                                          <p:spTgt spid="129"/>
                                        </p:tgtEl>
                                      </p:cBhvr>
                                      <p:to x="100000" y="80000"/>
                                    </p:animScale>
                                    <p:animScale>
                                      <p:cBhvr>
                                        <p:cTn id="196" dur="166" decel="50000">
                                          <p:stCondLst>
                                            <p:cond delay="1338"/>
                                          </p:stCondLst>
                                        </p:cTn>
                                        <p:tgtEl>
                                          <p:spTgt spid="129"/>
                                        </p:tgtEl>
                                      </p:cBhvr>
                                      <p:to x="100000" y="100000"/>
                                    </p:animScale>
                                    <p:animScale>
                                      <p:cBhvr>
                                        <p:cTn id="197" dur="26">
                                          <p:stCondLst>
                                            <p:cond delay="1642"/>
                                          </p:stCondLst>
                                        </p:cTn>
                                        <p:tgtEl>
                                          <p:spTgt spid="129"/>
                                        </p:tgtEl>
                                      </p:cBhvr>
                                      <p:to x="100000" y="90000"/>
                                    </p:animScale>
                                    <p:animScale>
                                      <p:cBhvr>
                                        <p:cTn id="198" dur="166" decel="50000">
                                          <p:stCondLst>
                                            <p:cond delay="1668"/>
                                          </p:stCondLst>
                                        </p:cTn>
                                        <p:tgtEl>
                                          <p:spTgt spid="129"/>
                                        </p:tgtEl>
                                      </p:cBhvr>
                                      <p:to x="100000" y="100000"/>
                                    </p:animScale>
                                    <p:animScale>
                                      <p:cBhvr>
                                        <p:cTn id="199" dur="26">
                                          <p:stCondLst>
                                            <p:cond delay="1808"/>
                                          </p:stCondLst>
                                        </p:cTn>
                                        <p:tgtEl>
                                          <p:spTgt spid="129"/>
                                        </p:tgtEl>
                                      </p:cBhvr>
                                      <p:to x="100000" y="95000"/>
                                    </p:animScale>
                                    <p:animScale>
                                      <p:cBhvr>
                                        <p:cTn id="200" dur="166" decel="50000">
                                          <p:stCondLst>
                                            <p:cond delay="1834"/>
                                          </p:stCondLst>
                                        </p:cTn>
                                        <p:tgtEl>
                                          <p:spTgt spid="129"/>
                                        </p:tgtEl>
                                      </p:cBhvr>
                                      <p:to x="100000" y="100000"/>
                                    </p:animScale>
                                  </p:childTnLst>
                                </p:cTn>
                              </p:par>
                              <p:par>
                                <p:cTn id="201" presetID="26" presetClass="entr" presetSubtype="0" fill="hold" grpId="0" nodeType="withEffect">
                                  <p:stCondLst>
                                    <p:cond delay="2000"/>
                                  </p:stCondLst>
                                  <p:childTnLst>
                                    <p:set>
                                      <p:cBhvr>
                                        <p:cTn id="202" dur="1" fill="hold">
                                          <p:stCondLst>
                                            <p:cond delay="0"/>
                                          </p:stCondLst>
                                        </p:cTn>
                                        <p:tgtEl>
                                          <p:spTgt spid="127"/>
                                        </p:tgtEl>
                                        <p:attrNameLst>
                                          <p:attrName>style.visibility</p:attrName>
                                        </p:attrNameLst>
                                      </p:cBhvr>
                                      <p:to>
                                        <p:strVal val="visible"/>
                                      </p:to>
                                    </p:set>
                                    <p:animEffect transition="in" filter="wipe(down)">
                                      <p:cBhvr>
                                        <p:cTn id="203" dur="580">
                                          <p:stCondLst>
                                            <p:cond delay="0"/>
                                          </p:stCondLst>
                                        </p:cTn>
                                        <p:tgtEl>
                                          <p:spTgt spid="127"/>
                                        </p:tgtEl>
                                      </p:cBhvr>
                                    </p:animEffect>
                                    <p:anim calcmode="lin" valueType="num">
                                      <p:cBhvr>
                                        <p:cTn id="204" dur="1822" tmFilter="0,0; 0.14,0.36; 0.43,0.73; 0.71,0.91; 1.0,1.0">
                                          <p:stCondLst>
                                            <p:cond delay="0"/>
                                          </p:stCondLst>
                                        </p:cTn>
                                        <p:tgtEl>
                                          <p:spTgt spid="127"/>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127"/>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127"/>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127"/>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127"/>
                                        </p:tgtEl>
                                        <p:attrNameLst>
                                          <p:attrName>ppt_y</p:attrName>
                                        </p:attrNameLst>
                                      </p:cBhvr>
                                      <p:tavLst>
                                        <p:tav tm="0" fmla="#ppt_y-sin(pi*$)/81">
                                          <p:val>
                                            <p:fltVal val="0"/>
                                          </p:val>
                                        </p:tav>
                                        <p:tav tm="100000">
                                          <p:val>
                                            <p:fltVal val="1"/>
                                          </p:val>
                                        </p:tav>
                                      </p:tavLst>
                                    </p:anim>
                                    <p:animScale>
                                      <p:cBhvr>
                                        <p:cTn id="209" dur="26">
                                          <p:stCondLst>
                                            <p:cond delay="650"/>
                                          </p:stCondLst>
                                        </p:cTn>
                                        <p:tgtEl>
                                          <p:spTgt spid="127"/>
                                        </p:tgtEl>
                                      </p:cBhvr>
                                      <p:to x="100000" y="60000"/>
                                    </p:animScale>
                                    <p:animScale>
                                      <p:cBhvr>
                                        <p:cTn id="210" dur="166" decel="50000">
                                          <p:stCondLst>
                                            <p:cond delay="676"/>
                                          </p:stCondLst>
                                        </p:cTn>
                                        <p:tgtEl>
                                          <p:spTgt spid="127"/>
                                        </p:tgtEl>
                                      </p:cBhvr>
                                      <p:to x="100000" y="100000"/>
                                    </p:animScale>
                                    <p:animScale>
                                      <p:cBhvr>
                                        <p:cTn id="211" dur="26">
                                          <p:stCondLst>
                                            <p:cond delay="1312"/>
                                          </p:stCondLst>
                                        </p:cTn>
                                        <p:tgtEl>
                                          <p:spTgt spid="127"/>
                                        </p:tgtEl>
                                      </p:cBhvr>
                                      <p:to x="100000" y="80000"/>
                                    </p:animScale>
                                    <p:animScale>
                                      <p:cBhvr>
                                        <p:cTn id="212" dur="166" decel="50000">
                                          <p:stCondLst>
                                            <p:cond delay="1338"/>
                                          </p:stCondLst>
                                        </p:cTn>
                                        <p:tgtEl>
                                          <p:spTgt spid="127"/>
                                        </p:tgtEl>
                                      </p:cBhvr>
                                      <p:to x="100000" y="100000"/>
                                    </p:animScale>
                                    <p:animScale>
                                      <p:cBhvr>
                                        <p:cTn id="213" dur="26">
                                          <p:stCondLst>
                                            <p:cond delay="1642"/>
                                          </p:stCondLst>
                                        </p:cTn>
                                        <p:tgtEl>
                                          <p:spTgt spid="127"/>
                                        </p:tgtEl>
                                      </p:cBhvr>
                                      <p:to x="100000" y="90000"/>
                                    </p:animScale>
                                    <p:animScale>
                                      <p:cBhvr>
                                        <p:cTn id="214" dur="166" decel="50000">
                                          <p:stCondLst>
                                            <p:cond delay="1668"/>
                                          </p:stCondLst>
                                        </p:cTn>
                                        <p:tgtEl>
                                          <p:spTgt spid="127"/>
                                        </p:tgtEl>
                                      </p:cBhvr>
                                      <p:to x="100000" y="100000"/>
                                    </p:animScale>
                                    <p:animScale>
                                      <p:cBhvr>
                                        <p:cTn id="215" dur="26">
                                          <p:stCondLst>
                                            <p:cond delay="1808"/>
                                          </p:stCondLst>
                                        </p:cTn>
                                        <p:tgtEl>
                                          <p:spTgt spid="127"/>
                                        </p:tgtEl>
                                      </p:cBhvr>
                                      <p:to x="100000" y="95000"/>
                                    </p:animScale>
                                    <p:animScale>
                                      <p:cBhvr>
                                        <p:cTn id="216" dur="166" decel="50000">
                                          <p:stCondLst>
                                            <p:cond delay="1834"/>
                                          </p:stCondLst>
                                        </p:cTn>
                                        <p:tgtEl>
                                          <p:spTgt spid="127"/>
                                        </p:tgtEl>
                                      </p:cBhvr>
                                      <p:to x="100000" y="100000"/>
                                    </p:animScale>
                                  </p:childTnLst>
                                </p:cTn>
                              </p:par>
                              <p:par>
                                <p:cTn id="217" presetID="26" presetClass="entr" presetSubtype="0" fill="hold" grpId="0" nodeType="withEffect">
                                  <p:stCondLst>
                                    <p:cond delay="1500"/>
                                  </p:stCondLst>
                                  <p:childTnLst>
                                    <p:set>
                                      <p:cBhvr>
                                        <p:cTn id="218" dur="1" fill="hold">
                                          <p:stCondLst>
                                            <p:cond delay="0"/>
                                          </p:stCondLst>
                                        </p:cTn>
                                        <p:tgtEl>
                                          <p:spTgt spid="125"/>
                                        </p:tgtEl>
                                        <p:attrNameLst>
                                          <p:attrName>style.visibility</p:attrName>
                                        </p:attrNameLst>
                                      </p:cBhvr>
                                      <p:to>
                                        <p:strVal val="visible"/>
                                      </p:to>
                                    </p:set>
                                    <p:animEffect transition="in" filter="wipe(down)">
                                      <p:cBhvr>
                                        <p:cTn id="219" dur="580">
                                          <p:stCondLst>
                                            <p:cond delay="0"/>
                                          </p:stCondLst>
                                        </p:cTn>
                                        <p:tgtEl>
                                          <p:spTgt spid="125"/>
                                        </p:tgtEl>
                                      </p:cBhvr>
                                    </p:animEffect>
                                    <p:anim calcmode="lin" valueType="num">
                                      <p:cBhvr>
                                        <p:cTn id="220" dur="1822" tmFilter="0,0; 0.14,0.36; 0.43,0.73; 0.71,0.91; 1.0,1.0">
                                          <p:stCondLst>
                                            <p:cond delay="0"/>
                                          </p:stCondLst>
                                        </p:cTn>
                                        <p:tgtEl>
                                          <p:spTgt spid="125"/>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125"/>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125"/>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125"/>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125"/>
                                        </p:tgtEl>
                                        <p:attrNameLst>
                                          <p:attrName>ppt_y</p:attrName>
                                        </p:attrNameLst>
                                      </p:cBhvr>
                                      <p:tavLst>
                                        <p:tav tm="0" fmla="#ppt_y-sin(pi*$)/81">
                                          <p:val>
                                            <p:fltVal val="0"/>
                                          </p:val>
                                        </p:tav>
                                        <p:tav tm="100000">
                                          <p:val>
                                            <p:fltVal val="1"/>
                                          </p:val>
                                        </p:tav>
                                      </p:tavLst>
                                    </p:anim>
                                    <p:animScale>
                                      <p:cBhvr>
                                        <p:cTn id="225" dur="26">
                                          <p:stCondLst>
                                            <p:cond delay="650"/>
                                          </p:stCondLst>
                                        </p:cTn>
                                        <p:tgtEl>
                                          <p:spTgt spid="125"/>
                                        </p:tgtEl>
                                      </p:cBhvr>
                                      <p:to x="100000" y="60000"/>
                                    </p:animScale>
                                    <p:animScale>
                                      <p:cBhvr>
                                        <p:cTn id="226" dur="166" decel="50000">
                                          <p:stCondLst>
                                            <p:cond delay="676"/>
                                          </p:stCondLst>
                                        </p:cTn>
                                        <p:tgtEl>
                                          <p:spTgt spid="125"/>
                                        </p:tgtEl>
                                      </p:cBhvr>
                                      <p:to x="100000" y="100000"/>
                                    </p:animScale>
                                    <p:animScale>
                                      <p:cBhvr>
                                        <p:cTn id="227" dur="26">
                                          <p:stCondLst>
                                            <p:cond delay="1312"/>
                                          </p:stCondLst>
                                        </p:cTn>
                                        <p:tgtEl>
                                          <p:spTgt spid="125"/>
                                        </p:tgtEl>
                                      </p:cBhvr>
                                      <p:to x="100000" y="80000"/>
                                    </p:animScale>
                                    <p:animScale>
                                      <p:cBhvr>
                                        <p:cTn id="228" dur="166" decel="50000">
                                          <p:stCondLst>
                                            <p:cond delay="1338"/>
                                          </p:stCondLst>
                                        </p:cTn>
                                        <p:tgtEl>
                                          <p:spTgt spid="125"/>
                                        </p:tgtEl>
                                      </p:cBhvr>
                                      <p:to x="100000" y="100000"/>
                                    </p:animScale>
                                    <p:animScale>
                                      <p:cBhvr>
                                        <p:cTn id="229" dur="26">
                                          <p:stCondLst>
                                            <p:cond delay="1642"/>
                                          </p:stCondLst>
                                        </p:cTn>
                                        <p:tgtEl>
                                          <p:spTgt spid="125"/>
                                        </p:tgtEl>
                                      </p:cBhvr>
                                      <p:to x="100000" y="90000"/>
                                    </p:animScale>
                                    <p:animScale>
                                      <p:cBhvr>
                                        <p:cTn id="230" dur="166" decel="50000">
                                          <p:stCondLst>
                                            <p:cond delay="1668"/>
                                          </p:stCondLst>
                                        </p:cTn>
                                        <p:tgtEl>
                                          <p:spTgt spid="125"/>
                                        </p:tgtEl>
                                      </p:cBhvr>
                                      <p:to x="100000" y="100000"/>
                                    </p:animScale>
                                    <p:animScale>
                                      <p:cBhvr>
                                        <p:cTn id="231" dur="26">
                                          <p:stCondLst>
                                            <p:cond delay="1808"/>
                                          </p:stCondLst>
                                        </p:cTn>
                                        <p:tgtEl>
                                          <p:spTgt spid="125"/>
                                        </p:tgtEl>
                                      </p:cBhvr>
                                      <p:to x="100000" y="95000"/>
                                    </p:animScale>
                                    <p:animScale>
                                      <p:cBhvr>
                                        <p:cTn id="232" dur="166" decel="50000">
                                          <p:stCondLst>
                                            <p:cond delay="1834"/>
                                          </p:stCondLst>
                                        </p:cTn>
                                        <p:tgtEl>
                                          <p:spTgt spid="125"/>
                                        </p:tgtEl>
                                      </p:cBhvr>
                                      <p:to x="100000" y="100000"/>
                                    </p:animScale>
                                  </p:childTnLst>
                                </p:cTn>
                              </p:par>
                            </p:childTnLst>
                          </p:cTn>
                        </p:par>
                      </p:childTnLst>
                    </p:cTn>
                  </p:par>
                  <p:par>
                    <p:cTn id="233" fill="hold">
                      <p:stCondLst>
                        <p:cond delay="indefinite"/>
                      </p:stCondLst>
                      <p:childTnLst>
                        <p:par>
                          <p:cTn id="234" fill="hold">
                            <p:stCondLst>
                              <p:cond delay="0"/>
                            </p:stCondLst>
                            <p:childTnLst>
                              <p:par>
                                <p:cTn id="235" presetID="22" presetClass="entr" presetSubtype="8" fill="hold" grpId="0" nodeType="click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wipe(left)">
                                      <p:cBhvr>
                                        <p:cTn id="237" dur="1000"/>
                                        <p:tgtEl>
                                          <p:spTgt spid="137"/>
                                        </p:tgtEl>
                                      </p:cBhvr>
                                    </p:animEffect>
                                  </p:childTnLst>
                                </p:cTn>
                              </p:par>
                            </p:childTnLst>
                          </p:cTn>
                        </p:par>
                      </p:childTnLst>
                    </p:cTn>
                  </p:par>
                  <p:par>
                    <p:cTn id="238" fill="hold">
                      <p:stCondLst>
                        <p:cond delay="indefinite"/>
                      </p:stCondLst>
                      <p:childTnLst>
                        <p:par>
                          <p:cTn id="239" fill="hold">
                            <p:stCondLst>
                              <p:cond delay="0"/>
                            </p:stCondLst>
                            <p:childTnLst>
                              <p:par>
                                <p:cTn id="240" presetID="3" presetClass="entr" presetSubtype="10" fill="hold" nodeType="clickEffect">
                                  <p:stCondLst>
                                    <p:cond delay="0"/>
                                  </p:stCondLst>
                                  <p:childTnLst>
                                    <p:set>
                                      <p:cBhvr>
                                        <p:cTn id="241" dur="1" fill="hold">
                                          <p:stCondLst>
                                            <p:cond delay="0"/>
                                          </p:stCondLst>
                                        </p:cTn>
                                        <p:tgtEl>
                                          <p:spTgt spid="132">
                                            <p:txEl>
                                              <p:pRg st="0" end="0"/>
                                            </p:txEl>
                                          </p:spTgt>
                                        </p:tgtEl>
                                        <p:attrNameLst>
                                          <p:attrName>style.visibility</p:attrName>
                                        </p:attrNameLst>
                                      </p:cBhvr>
                                      <p:to>
                                        <p:strVal val="visible"/>
                                      </p:to>
                                    </p:set>
                                    <p:animEffect transition="in" filter="blinds(horizontal)">
                                      <p:cBhvr>
                                        <p:cTn id="242" dur="500"/>
                                        <p:tgtEl>
                                          <p:spTgt spid="132">
                                            <p:txEl>
                                              <p:pRg st="0" end="0"/>
                                            </p:txEl>
                                          </p:spTgt>
                                        </p:tgtEl>
                                      </p:cBhvr>
                                    </p:animEffect>
                                  </p:childTnLst>
                                </p:cTn>
                              </p:par>
                            </p:childTnLst>
                          </p:cTn>
                        </p:par>
                      </p:childTnLst>
                    </p:cTn>
                  </p:par>
                  <p:par>
                    <p:cTn id="243" fill="hold">
                      <p:stCondLst>
                        <p:cond delay="indefinite"/>
                      </p:stCondLst>
                      <p:childTnLst>
                        <p:par>
                          <p:cTn id="244" fill="hold">
                            <p:stCondLst>
                              <p:cond delay="0"/>
                            </p:stCondLst>
                            <p:childTnLst>
                              <p:par>
                                <p:cTn id="245" presetID="3" presetClass="entr" presetSubtype="10" fill="hold" nodeType="clickEffect">
                                  <p:stCondLst>
                                    <p:cond delay="0"/>
                                  </p:stCondLst>
                                  <p:childTnLst>
                                    <p:set>
                                      <p:cBhvr>
                                        <p:cTn id="246" dur="1" fill="hold">
                                          <p:stCondLst>
                                            <p:cond delay="0"/>
                                          </p:stCondLst>
                                        </p:cTn>
                                        <p:tgtEl>
                                          <p:spTgt spid="133">
                                            <p:txEl>
                                              <p:pRg st="0" end="0"/>
                                            </p:txEl>
                                          </p:spTgt>
                                        </p:tgtEl>
                                        <p:attrNameLst>
                                          <p:attrName>style.visibility</p:attrName>
                                        </p:attrNameLst>
                                      </p:cBhvr>
                                      <p:to>
                                        <p:strVal val="visible"/>
                                      </p:to>
                                    </p:set>
                                    <p:animEffect transition="in" filter="blinds(horizontal)">
                                      <p:cBhvr>
                                        <p:cTn id="247" dur="500"/>
                                        <p:tgtEl>
                                          <p:spTgt spid="133">
                                            <p:txEl>
                                              <p:pRg st="0" end="0"/>
                                            </p:txEl>
                                          </p:spTgt>
                                        </p:tgtEl>
                                      </p:cBhvr>
                                    </p:animEffect>
                                  </p:childTnLst>
                                </p:cTn>
                              </p:par>
                            </p:childTnLst>
                          </p:cTn>
                        </p:par>
                      </p:childTnLst>
                    </p:cTn>
                  </p:par>
                  <p:par>
                    <p:cTn id="248" fill="hold">
                      <p:stCondLst>
                        <p:cond delay="indefinite"/>
                      </p:stCondLst>
                      <p:childTnLst>
                        <p:par>
                          <p:cTn id="249" fill="hold">
                            <p:stCondLst>
                              <p:cond delay="0"/>
                            </p:stCondLst>
                            <p:childTnLst>
                              <p:par>
                                <p:cTn id="250" presetID="26" presetClass="entr" presetSubtype="0" fill="hold" grpId="0" nodeType="clickEffect">
                                  <p:stCondLst>
                                    <p:cond delay="0"/>
                                  </p:stCondLst>
                                  <p:childTnLst>
                                    <p:set>
                                      <p:cBhvr>
                                        <p:cTn id="251" dur="1" fill="hold">
                                          <p:stCondLst>
                                            <p:cond delay="0"/>
                                          </p:stCondLst>
                                        </p:cTn>
                                        <p:tgtEl>
                                          <p:spTgt spid="134"/>
                                        </p:tgtEl>
                                        <p:attrNameLst>
                                          <p:attrName>style.visibility</p:attrName>
                                        </p:attrNameLst>
                                      </p:cBhvr>
                                      <p:to>
                                        <p:strVal val="visible"/>
                                      </p:to>
                                    </p:set>
                                    <p:animEffect transition="in" filter="wipe(down)">
                                      <p:cBhvr>
                                        <p:cTn id="252" dur="580">
                                          <p:stCondLst>
                                            <p:cond delay="0"/>
                                          </p:stCondLst>
                                        </p:cTn>
                                        <p:tgtEl>
                                          <p:spTgt spid="134"/>
                                        </p:tgtEl>
                                      </p:cBhvr>
                                    </p:animEffect>
                                    <p:anim calcmode="lin" valueType="num">
                                      <p:cBhvr>
                                        <p:cTn id="253" dur="1822" tmFilter="0,0; 0.14,0.36; 0.43,0.73; 0.71,0.91; 1.0,1.0">
                                          <p:stCondLst>
                                            <p:cond delay="0"/>
                                          </p:stCondLst>
                                        </p:cTn>
                                        <p:tgtEl>
                                          <p:spTgt spid="134"/>
                                        </p:tgtEl>
                                        <p:attrNameLst>
                                          <p:attrName>ppt_x</p:attrName>
                                        </p:attrNameLst>
                                      </p:cBhvr>
                                      <p:tavLst>
                                        <p:tav tm="0">
                                          <p:val>
                                            <p:strVal val="#ppt_x-0.25"/>
                                          </p:val>
                                        </p:tav>
                                        <p:tav tm="100000">
                                          <p:val>
                                            <p:strVal val="#ppt_x"/>
                                          </p:val>
                                        </p:tav>
                                      </p:tavLst>
                                    </p:anim>
                                    <p:anim calcmode="lin" valueType="num">
                                      <p:cBhvr>
                                        <p:cTn id="254" dur="664" tmFilter="0.0,0.0; 0.25,0.07; 0.50,0.2; 0.75,0.467; 1.0,1.0">
                                          <p:stCondLst>
                                            <p:cond delay="0"/>
                                          </p:stCondLst>
                                        </p:cTn>
                                        <p:tgtEl>
                                          <p:spTgt spid="134"/>
                                        </p:tgtEl>
                                        <p:attrNameLst>
                                          <p:attrName>ppt_y</p:attrName>
                                        </p:attrNameLst>
                                      </p:cBhvr>
                                      <p:tavLst>
                                        <p:tav tm="0" fmla="#ppt_y-sin(pi*$)/3">
                                          <p:val>
                                            <p:fltVal val="0.5"/>
                                          </p:val>
                                        </p:tav>
                                        <p:tav tm="100000">
                                          <p:val>
                                            <p:fltVal val="1"/>
                                          </p:val>
                                        </p:tav>
                                      </p:tavLst>
                                    </p:anim>
                                    <p:anim calcmode="lin" valueType="num">
                                      <p:cBhvr>
                                        <p:cTn id="255" dur="664" tmFilter="0, 0; 0.125,0.2665; 0.25,0.4; 0.375,0.465; 0.5,0.5;  0.625,0.535; 0.75,0.6; 0.875,0.7335; 1,1">
                                          <p:stCondLst>
                                            <p:cond delay="664"/>
                                          </p:stCondLst>
                                        </p:cTn>
                                        <p:tgtEl>
                                          <p:spTgt spid="134"/>
                                        </p:tgtEl>
                                        <p:attrNameLst>
                                          <p:attrName>ppt_y</p:attrName>
                                        </p:attrNameLst>
                                      </p:cBhvr>
                                      <p:tavLst>
                                        <p:tav tm="0" fmla="#ppt_y-sin(pi*$)/9">
                                          <p:val>
                                            <p:fltVal val="0"/>
                                          </p:val>
                                        </p:tav>
                                        <p:tav tm="100000">
                                          <p:val>
                                            <p:fltVal val="1"/>
                                          </p:val>
                                        </p:tav>
                                      </p:tavLst>
                                    </p:anim>
                                    <p:anim calcmode="lin" valueType="num">
                                      <p:cBhvr>
                                        <p:cTn id="256" dur="332" tmFilter="0, 0; 0.125,0.2665; 0.25,0.4; 0.375,0.465; 0.5,0.5;  0.625,0.535; 0.75,0.6; 0.875,0.7335; 1,1">
                                          <p:stCondLst>
                                            <p:cond delay="1324"/>
                                          </p:stCondLst>
                                        </p:cTn>
                                        <p:tgtEl>
                                          <p:spTgt spid="134"/>
                                        </p:tgtEl>
                                        <p:attrNameLst>
                                          <p:attrName>ppt_y</p:attrName>
                                        </p:attrNameLst>
                                      </p:cBhvr>
                                      <p:tavLst>
                                        <p:tav tm="0" fmla="#ppt_y-sin(pi*$)/27">
                                          <p:val>
                                            <p:fltVal val="0"/>
                                          </p:val>
                                        </p:tav>
                                        <p:tav tm="100000">
                                          <p:val>
                                            <p:fltVal val="1"/>
                                          </p:val>
                                        </p:tav>
                                      </p:tavLst>
                                    </p:anim>
                                    <p:anim calcmode="lin" valueType="num">
                                      <p:cBhvr>
                                        <p:cTn id="257" dur="164" tmFilter="0, 0; 0.125,0.2665; 0.25,0.4; 0.375,0.465; 0.5,0.5;  0.625,0.535; 0.75,0.6; 0.875,0.7335; 1,1">
                                          <p:stCondLst>
                                            <p:cond delay="1656"/>
                                          </p:stCondLst>
                                        </p:cTn>
                                        <p:tgtEl>
                                          <p:spTgt spid="134"/>
                                        </p:tgtEl>
                                        <p:attrNameLst>
                                          <p:attrName>ppt_y</p:attrName>
                                        </p:attrNameLst>
                                      </p:cBhvr>
                                      <p:tavLst>
                                        <p:tav tm="0" fmla="#ppt_y-sin(pi*$)/81">
                                          <p:val>
                                            <p:fltVal val="0"/>
                                          </p:val>
                                        </p:tav>
                                        <p:tav tm="100000">
                                          <p:val>
                                            <p:fltVal val="1"/>
                                          </p:val>
                                        </p:tav>
                                      </p:tavLst>
                                    </p:anim>
                                    <p:animScale>
                                      <p:cBhvr>
                                        <p:cTn id="258" dur="26">
                                          <p:stCondLst>
                                            <p:cond delay="650"/>
                                          </p:stCondLst>
                                        </p:cTn>
                                        <p:tgtEl>
                                          <p:spTgt spid="134"/>
                                        </p:tgtEl>
                                      </p:cBhvr>
                                      <p:to x="100000" y="60000"/>
                                    </p:animScale>
                                    <p:animScale>
                                      <p:cBhvr>
                                        <p:cTn id="259" dur="166" decel="50000">
                                          <p:stCondLst>
                                            <p:cond delay="676"/>
                                          </p:stCondLst>
                                        </p:cTn>
                                        <p:tgtEl>
                                          <p:spTgt spid="134"/>
                                        </p:tgtEl>
                                      </p:cBhvr>
                                      <p:to x="100000" y="100000"/>
                                    </p:animScale>
                                    <p:animScale>
                                      <p:cBhvr>
                                        <p:cTn id="260" dur="26">
                                          <p:stCondLst>
                                            <p:cond delay="1312"/>
                                          </p:stCondLst>
                                        </p:cTn>
                                        <p:tgtEl>
                                          <p:spTgt spid="134"/>
                                        </p:tgtEl>
                                      </p:cBhvr>
                                      <p:to x="100000" y="80000"/>
                                    </p:animScale>
                                    <p:animScale>
                                      <p:cBhvr>
                                        <p:cTn id="261" dur="166" decel="50000">
                                          <p:stCondLst>
                                            <p:cond delay="1338"/>
                                          </p:stCondLst>
                                        </p:cTn>
                                        <p:tgtEl>
                                          <p:spTgt spid="134"/>
                                        </p:tgtEl>
                                      </p:cBhvr>
                                      <p:to x="100000" y="100000"/>
                                    </p:animScale>
                                    <p:animScale>
                                      <p:cBhvr>
                                        <p:cTn id="262" dur="26">
                                          <p:stCondLst>
                                            <p:cond delay="1642"/>
                                          </p:stCondLst>
                                        </p:cTn>
                                        <p:tgtEl>
                                          <p:spTgt spid="134"/>
                                        </p:tgtEl>
                                      </p:cBhvr>
                                      <p:to x="100000" y="90000"/>
                                    </p:animScale>
                                    <p:animScale>
                                      <p:cBhvr>
                                        <p:cTn id="263" dur="166" decel="50000">
                                          <p:stCondLst>
                                            <p:cond delay="1668"/>
                                          </p:stCondLst>
                                        </p:cTn>
                                        <p:tgtEl>
                                          <p:spTgt spid="134"/>
                                        </p:tgtEl>
                                      </p:cBhvr>
                                      <p:to x="100000" y="100000"/>
                                    </p:animScale>
                                    <p:animScale>
                                      <p:cBhvr>
                                        <p:cTn id="264" dur="26">
                                          <p:stCondLst>
                                            <p:cond delay="1808"/>
                                          </p:stCondLst>
                                        </p:cTn>
                                        <p:tgtEl>
                                          <p:spTgt spid="134"/>
                                        </p:tgtEl>
                                      </p:cBhvr>
                                      <p:to x="100000" y="95000"/>
                                    </p:animScale>
                                    <p:animScale>
                                      <p:cBhvr>
                                        <p:cTn id="265" dur="166" decel="50000">
                                          <p:stCondLst>
                                            <p:cond delay="1834"/>
                                          </p:stCondLst>
                                        </p:cTn>
                                        <p:tgtEl>
                                          <p:spTgt spid="134"/>
                                        </p:tgtEl>
                                      </p:cBhvr>
                                      <p:to x="100000" y="100000"/>
                                    </p:animScale>
                                  </p:childTnLst>
                                </p:cTn>
                              </p:par>
                            </p:childTnLst>
                          </p:cTn>
                        </p:par>
                      </p:childTnLst>
                    </p:cTn>
                  </p:par>
                  <p:par>
                    <p:cTn id="266" fill="hold">
                      <p:stCondLst>
                        <p:cond delay="indefinite"/>
                      </p:stCondLst>
                      <p:childTnLst>
                        <p:par>
                          <p:cTn id="267" fill="hold">
                            <p:stCondLst>
                              <p:cond delay="0"/>
                            </p:stCondLst>
                            <p:childTnLst>
                              <p:par>
                                <p:cTn id="268" presetID="3" presetClass="entr" presetSubtype="10" fill="hold" nodeType="clickEffect">
                                  <p:stCondLst>
                                    <p:cond delay="0"/>
                                  </p:stCondLst>
                                  <p:childTnLst>
                                    <p:set>
                                      <p:cBhvr>
                                        <p:cTn id="269" dur="1" fill="hold">
                                          <p:stCondLst>
                                            <p:cond delay="0"/>
                                          </p:stCondLst>
                                        </p:cTn>
                                        <p:tgtEl>
                                          <p:spTgt spid="138">
                                            <p:txEl>
                                              <p:pRg st="0" end="0"/>
                                            </p:txEl>
                                          </p:spTgt>
                                        </p:tgtEl>
                                        <p:attrNameLst>
                                          <p:attrName>style.visibility</p:attrName>
                                        </p:attrNameLst>
                                      </p:cBhvr>
                                      <p:to>
                                        <p:strVal val="visible"/>
                                      </p:to>
                                    </p:set>
                                    <p:animEffect transition="in" filter="blinds(horizontal)">
                                      <p:cBhvr>
                                        <p:cTn id="270" dur="500"/>
                                        <p:tgtEl>
                                          <p:spTgt spid="1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p:bldP spid="124" grpId="0" animBg="1"/>
      <p:bldP spid="125" grpId="0" animBg="1"/>
      <p:bldP spid="126" grpId="0" animBg="1"/>
      <p:bldP spid="127" grpId="0" animBg="1"/>
      <p:bldP spid="128" grpId="0" animBg="1"/>
      <p:bldP spid="129" grpId="0" animBg="1"/>
      <p:bldP spid="130" grpId="0" animBg="1"/>
      <p:bldP spid="131" grpId="0" animBg="1"/>
      <p:bldP spid="134" grpId="0" animBg="1"/>
      <p:bldP spid="1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99696" cy="530580"/>
          </a:xfrm>
        </p:spPr>
        <p:txBody>
          <a:bodyPr>
            <a:normAutofit fontScale="90000"/>
          </a:bodyPr>
          <a:lstStyle/>
          <a:p>
            <a:r>
              <a:rPr lang="en-CA" dirty="0"/>
              <a:t>Finding the Maximum Revenue</a:t>
            </a:r>
          </a:p>
        </p:txBody>
      </p:sp>
      <p:sp>
        <p:nvSpPr>
          <p:cNvPr id="3" name="Content Placeholder 2"/>
          <p:cNvSpPr>
            <a:spLocks noGrp="1"/>
          </p:cNvSpPr>
          <p:nvPr>
            <p:ph sz="quarter" idx="1"/>
          </p:nvPr>
        </p:nvSpPr>
        <p:spPr>
          <a:xfrm>
            <a:off x="204717" y="955343"/>
            <a:ext cx="8420668" cy="5518609"/>
          </a:xfrm>
        </p:spPr>
        <p:txBody>
          <a:bodyPr/>
          <a:lstStyle/>
          <a:p>
            <a:r>
              <a:rPr lang="en-CA" dirty="0"/>
              <a:t>We can find the maximum revenue by CTS or XAV</a:t>
            </a:r>
          </a:p>
          <a:p>
            <a:r>
              <a:rPr lang="en-CA" dirty="0"/>
              <a:t>The vertex of the revenue equation indicates the maximum revenue:  x-</a:t>
            </a:r>
            <a:r>
              <a:rPr lang="en-CA" dirty="0" err="1"/>
              <a:t>coord</a:t>
            </a:r>
            <a:r>
              <a:rPr lang="en-CA" dirty="0"/>
              <a:t>: Price , y-</a:t>
            </a:r>
            <a:r>
              <a:rPr lang="en-CA" dirty="0" err="1"/>
              <a:t>coord</a:t>
            </a:r>
            <a:r>
              <a:rPr lang="en-CA" dirty="0"/>
              <a:t>: Revenue</a:t>
            </a:r>
          </a:p>
        </p:txBody>
      </p:sp>
      <p:graphicFrame>
        <p:nvGraphicFramePr>
          <p:cNvPr id="4" name="Object 4"/>
          <p:cNvGraphicFramePr>
            <a:graphicFrameLocks noChangeAspect="1"/>
          </p:cNvGraphicFramePr>
          <p:nvPr>
            <p:extLst>
              <p:ext uri="{D42A27DB-BD31-4B8C-83A1-F6EECF244321}">
                <p14:modId xmlns:p14="http://schemas.microsoft.com/office/powerpoint/2010/main" val="1337039722"/>
              </p:ext>
            </p:extLst>
          </p:nvPr>
        </p:nvGraphicFramePr>
        <p:xfrm>
          <a:off x="392113" y="2327275"/>
          <a:ext cx="2103438" cy="685800"/>
        </p:xfrm>
        <a:graphic>
          <a:graphicData uri="http://schemas.openxmlformats.org/presentationml/2006/ole">
            <mc:AlternateContent xmlns:mc="http://schemas.openxmlformats.org/markup-compatibility/2006">
              <mc:Choice xmlns:v="urn:schemas-microsoft-com:vml" Requires="v">
                <p:oleObj name="Equation" r:id="rId3" imgW="583947" imgH="190417" progId="Equation.DSMT4">
                  <p:embed/>
                </p:oleObj>
              </mc:Choice>
              <mc:Fallback>
                <p:oleObj name="Equation" r:id="rId3" imgW="583947" imgH="190417" progId="Equation.DSMT4">
                  <p:embed/>
                  <p:pic>
                    <p:nvPicPr>
                      <p:cNvPr id="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2327275"/>
                        <a:ext cx="210343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2451812474"/>
              </p:ext>
            </p:extLst>
          </p:nvPr>
        </p:nvGraphicFramePr>
        <p:xfrm>
          <a:off x="595313" y="3051969"/>
          <a:ext cx="2727325" cy="500062"/>
        </p:xfrm>
        <a:graphic>
          <a:graphicData uri="http://schemas.openxmlformats.org/presentationml/2006/ole">
            <mc:AlternateContent xmlns:mc="http://schemas.openxmlformats.org/markup-compatibility/2006">
              <mc:Choice xmlns:v="urn:schemas-microsoft-com:vml" Requires="v">
                <p:oleObj name="Equation" r:id="rId5" imgW="1244600" imgH="228600" progId="Equation.DSMT4">
                  <p:embed/>
                </p:oleObj>
              </mc:Choice>
              <mc:Fallback>
                <p:oleObj name="Equation" r:id="rId5" imgW="1244600" imgH="228600" progId="Equation.DSMT4">
                  <p:embed/>
                  <p:pic>
                    <p:nvPicPr>
                      <p:cNvPr id="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313" y="3051969"/>
                        <a:ext cx="2727325"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1104140593"/>
              </p:ext>
            </p:extLst>
          </p:nvPr>
        </p:nvGraphicFramePr>
        <p:xfrm>
          <a:off x="603842" y="3621727"/>
          <a:ext cx="2482850" cy="434975"/>
        </p:xfrm>
        <a:graphic>
          <a:graphicData uri="http://schemas.openxmlformats.org/presentationml/2006/ole">
            <mc:AlternateContent xmlns:mc="http://schemas.openxmlformats.org/markup-compatibility/2006">
              <mc:Choice xmlns:v="urn:schemas-microsoft-com:vml" Requires="v">
                <p:oleObj name="Equation" r:id="rId7" imgW="1091726" imgH="190417" progId="Equation.DSMT4">
                  <p:embed/>
                </p:oleObj>
              </mc:Choice>
              <mc:Fallback>
                <p:oleObj name="Equation" r:id="rId7" imgW="1091726" imgH="190417" progId="Equation.DSMT4">
                  <p:embed/>
                  <p:pic>
                    <p:nvPicPr>
                      <p:cNvPr id="6"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842" y="3621727"/>
                        <a:ext cx="2482850"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0"/>
          <p:cNvGraphicFramePr>
            <a:graphicFrameLocks noChangeAspect="1"/>
          </p:cNvGraphicFramePr>
          <p:nvPr>
            <p:extLst>
              <p:ext uri="{D42A27DB-BD31-4B8C-83A1-F6EECF244321}">
                <p14:modId xmlns:p14="http://schemas.microsoft.com/office/powerpoint/2010/main" val="4067944727"/>
              </p:ext>
            </p:extLst>
          </p:nvPr>
        </p:nvGraphicFramePr>
        <p:xfrm>
          <a:off x="590837" y="4147521"/>
          <a:ext cx="2592387" cy="625475"/>
        </p:xfrm>
        <a:graphic>
          <a:graphicData uri="http://schemas.openxmlformats.org/presentationml/2006/ole">
            <mc:AlternateContent xmlns:mc="http://schemas.openxmlformats.org/markup-compatibility/2006">
              <mc:Choice xmlns:v="urn:schemas-microsoft-com:vml" Requires="v">
                <p:oleObj name="Equation" r:id="rId9" imgW="1104421" imgH="266584" progId="Equation.DSMT4">
                  <p:embed/>
                </p:oleObj>
              </mc:Choice>
              <mc:Fallback>
                <p:oleObj name="Equation" r:id="rId9" imgW="1104421" imgH="266584" progId="Equation.DSMT4">
                  <p:embed/>
                  <p:pic>
                    <p:nvPicPr>
                      <p:cNvPr id="7"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837" y="4147521"/>
                        <a:ext cx="2592387"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1"/>
          <p:cNvGraphicFramePr>
            <a:graphicFrameLocks noChangeAspect="1"/>
          </p:cNvGraphicFramePr>
          <p:nvPr>
            <p:extLst>
              <p:ext uri="{D42A27DB-BD31-4B8C-83A1-F6EECF244321}">
                <p14:modId xmlns:p14="http://schemas.microsoft.com/office/powerpoint/2010/main" val="1027464418"/>
              </p:ext>
            </p:extLst>
          </p:nvPr>
        </p:nvGraphicFramePr>
        <p:xfrm>
          <a:off x="602897" y="4792068"/>
          <a:ext cx="4349750" cy="585788"/>
        </p:xfrm>
        <a:graphic>
          <a:graphicData uri="http://schemas.openxmlformats.org/presentationml/2006/ole">
            <mc:AlternateContent xmlns:mc="http://schemas.openxmlformats.org/markup-compatibility/2006">
              <mc:Choice xmlns:v="urn:schemas-microsoft-com:vml" Requires="v">
                <p:oleObj name="Equation" r:id="rId11" imgW="1981200" imgH="266700" progId="Equation.DSMT4">
                  <p:embed/>
                </p:oleObj>
              </mc:Choice>
              <mc:Fallback>
                <p:oleObj name="Equation" r:id="rId11" imgW="1981200" imgH="266700" progId="Equation.DSMT4">
                  <p:embed/>
                  <p:pic>
                    <p:nvPicPr>
                      <p:cNvPr id="8"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2897" y="4792068"/>
                        <a:ext cx="4349750"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4"/>
          <p:cNvGraphicFramePr>
            <a:graphicFrameLocks noChangeAspect="1"/>
          </p:cNvGraphicFramePr>
          <p:nvPr>
            <p:extLst>
              <p:ext uri="{D42A27DB-BD31-4B8C-83A1-F6EECF244321}">
                <p14:modId xmlns:p14="http://schemas.microsoft.com/office/powerpoint/2010/main" val="2885244014"/>
              </p:ext>
            </p:extLst>
          </p:nvPr>
        </p:nvGraphicFramePr>
        <p:xfrm>
          <a:off x="613701" y="5358851"/>
          <a:ext cx="4148138" cy="568325"/>
        </p:xfrm>
        <a:graphic>
          <a:graphicData uri="http://schemas.openxmlformats.org/presentationml/2006/ole">
            <mc:AlternateContent xmlns:mc="http://schemas.openxmlformats.org/markup-compatibility/2006">
              <mc:Choice xmlns:v="urn:schemas-microsoft-com:vml" Requires="v">
                <p:oleObj name="Equation" r:id="rId13" imgW="1942257" imgH="266584" progId="Equation.DSMT4">
                  <p:embed/>
                </p:oleObj>
              </mc:Choice>
              <mc:Fallback>
                <p:oleObj name="Equation" r:id="rId13" imgW="1942257" imgH="266584" progId="Equation.DSMT4">
                  <p:embed/>
                  <p:pic>
                    <p:nvPicPr>
                      <p:cNvPr id="9"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3701" y="5358851"/>
                        <a:ext cx="4148138"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5"/>
          <p:cNvGraphicFramePr>
            <a:graphicFrameLocks noChangeAspect="1"/>
          </p:cNvGraphicFramePr>
          <p:nvPr>
            <p:extLst>
              <p:ext uri="{D42A27DB-BD31-4B8C-83A1-F6EECF244321}">
                <p14:modId xmlns:p14="http://schemas.microsoft.com/office/powerpoint/2010/main" val="3816667050"/>
              </p:ext>
            </p:extLst>
          </p:nvPr>
        </p:nvGraphicFramePr>
        <p:xfrm>
          <a:off x="480351" y="5903077"/>
          <a:ext cx="4503738" cy="769938"/>
        </p:xfrm>
        <a:graphic>
          <a:graphicData uri="http://schemas.openxmlformats.org/presentationml/2006/ole">
            <mc:AlternateContent xmlns:mc="http://schemas.openxmlformats.org/markup-compatibility/2006">
              <mc:Choice xmlns:v="urn:schemas-microsoft-com:vml" Requires="v">
                <p:oleObj name="Equation" r:id="rId15" imgW="1485255" imgH="253890" progId="Equation.DSMT4">
                  <p:embed/>
                </p:oleObj>
              </mc:Choice>
              <mc:Fallback>
                <p:oleObj name="Equation" r:id="rId15" imgW="1485255" imgH="253890" progId="Equation.DSMT4">
                  <p:embed/>
                  <p:pic>
                    <p:nvPicPr>
                      <p:cNvPr id="1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0351" y="5903077"/>
                        <a:ext cx="4503738" cy="76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16"/>
          <p:cNvSpPr txBox="1">
            <a:spLocks noChangeArrowheads="1"/>
          </p:cNvSpPr>
          <p:nvPr/>
        </p:nvSpPr>
        <p:spPr bwMode="auto">
          <a:xfrm>
            <a:off x="4289426" y="4210050"/>
            <a:ext cx="39433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200">
                <a:latin typeface="Century" pitchFamily="18" charset="0"/>
              </a:rPr>
              <a:t>The Max revenue is $1210</a:t>
            </a:r>
          </a:p>
        </p:txBody>
      </p:sp>
      <p:sp>
        <p:nvSpPr>
          <p:cNvPr id="12" name="Text Box 17"/>
          <p:cNvSpPr txBox="1">
            <a:spLocks noChangeArrowheads="1"/>
          </p:cNvSpPr>
          <p:nvPr/>
        </p:nvSpPr>
        <p:spPr bwMode="auto">
          <a:xfrm>
            <a:off x="4237038" y="3302000"/>
            <a:ext cx="4283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200">
                <a:solidFill>
                  <a:srgbClr val="FF0000"/>
                </a:solidFill>
                <a:latin typeface="Century" pitchFamily="18" charset="0"/>
              </a:rPr>
              <a:t>The Maximum revenue occurs when the price is at $5.50</a:t>
            </a:r>
          </a:p>
        </p:txBody>
      </p:sp>
      <p:sp>
        <p:nvSpPr>
          <p:cNvPr id="13" name="Text Box 16"/>
          <p:cNvSpPr txBox="1">
            <a:spLocks noChangeArrowheads="1"/>
          </p:cNvSpPr>
          <p:nvPr/>
        </p:nvSpPr>
        <p:spPr bwMode="auto">
          <a:xfrm>
            <a:off x="4178301" y="2698750"/>
            <a:ext cx="4254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200" dirty="0">
                <a:solidFill>
                  <a:srgbClr val="FF0000"/>
                </a:solidFill>
                <a:latin typeface="Century" pitchFamily="18" charset="0"/>
              </a:rPr>
              <a:t>CTS with the revenue equation</a:t>
            </a:r>
          </a:p>
        </p:txBody>
      </p:sp>
      <p:sp>
        <p:nvSpPr>
          <p:cNvPr id="14" name="Oval 13"/>
          <p:cNvSpPr/>
          <p:nvPr/>
        </p:nvSpPr>
        <p:spPr>
          <a:xfrm>
            <a:off x="2799689" y="6020552"/>
            <a:ext cx="604837" cy="604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Oval 14"/>
          <p:cNvSpPr/>
          <p:nvPr/>
        </p:nvSpPr>
        <p:spPr>
          <a:xfrm>
            <a:off x="3983964" y="5993565"/>
            <a:ext cx="1106487" cy="606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17"/>
              </a:rPr>
              <a:t>www.BCMath.ca</a:t>
            </a:r>
            <a:r>
              <a:rPr lang="en-US" sz="1000" dirty="0"/>
              <a:t> </a:t>
            </a:r>
          </a:p>
        </p:txBody>
      </p:sp>
    </p:spTree>
    <p:extLst>
      <p:ext uri="{BB962C8B-B14F-4D97-AF65-F5344CB8AC3E}">
        <p14:creationId xmlns:p14="http://schemas.microsoft.com/office/powerpoint/2010/main" val="67921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linds(horizont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20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blinds(horizontal)">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04716" y="277814"/>
            <a:ext cx="8482084" cy="1018723"/>
          </a:xfrm>
        </p:spPr>
        <p:txBody>
          <a:bodyPr>
            <a:noAutofit/>
          </a:bodyPr>
          <a:lstStyle/>
          <a:p>
            <a:pPr eaLnBrk="1" hangingPunct="1"/>
            <a:r>
              <a:rPr lang="en-US" sz="2300" dirty="0"/>
              <a:t>Ex#2) A Broadway Musical sells 3500 tickets a week at $25 per ticket.  For every $1.25 decrease, 400 extra tickets will be sold.  </a:t>
            </a:r>
          </a:p>
        </p:txBody>
      </p:sp>
      <p:sp>
        <p:nvSpPr>
          <p:cNvPr id="274435" name="Rectangle 3"/>
          <p:cNvSpPr>
            <a:spLocks noGrp="1" noChangeArrowheads="1"/>
          </p:cNvSpPr>
          <p:nvPr>
            <p:ph type="body" idx="1"/>
          </p:nvPr>
        </p:nvSpPr>
        <p:spPr>
          <a:xfrm>
            <a:off x="272955" y="1351128"/>
            <a:ext cx="8529851" cy="2224585"/>
          </a:xfrm>
        </p:spPr>
        <p:txBody>
          <a:bodyPr>
            <a:normAutofit/>
          </a:bodyPr>
          <a:lstStyle/>
          <a:p>
            <a:pPr eaLnBrk="1" hangingPunct="1"/>
            <a:r>
              <a:rPr lang="en-US" sz="2300" dirty="0"/>
              <a:t>Write “Q” as a function of “p”</a:t>
            </a:r>
          </a:p>
          <a:p>
            <a:pPr eaLnBrk="1" hangingPunct="1"/>
            <a:r>
              <a:rPr lang="en-US" sz="2300" dirty="0"/>
              <a:t>Write “P” as a function of “Q”</a:t>
            </a:r>
          </a:p>
          <a:p>
            <a:pPr eaLnBrk="1" hangingPunct="1"/>
            <a:r>
              <a:rPr lang="en-US" sz="2300" dirty="0"/>
              <a:t>Write “R” as a function of “p”</a:t>
            </a:r>
          </a:p>
          <a:p>
            <a:pPr eaLnBrk="1" hangingPunct="1"/>
            <a:r>
              <a:rPr lang="en-US" sz="2300" dirty="0"/>
              <a:t>What price will generate the maximum revenue?</a:t>
            </a:r>
          </a:p>
          <a:p>
            <a:pPr eaLnBrk="1" hangingPunct="1"/>
            <a:r>
              <a:rPr lang="en-US" sz="2300" dirty="0"/>
              <a:t>What Price will generate a Revenue greater than $80,000</a:t>
            </a:r>
          </a:p>
        </p:txBody>
      </p:sp>
      <p:sp>
        <p:nvSpPr>
          <p:cNvPr id="19460" name="Text Box 5"/>
          <p:cNvSpPr txBox="1">
            <a:spLocks noChangeArrowheads="1"/>
          </p:cNvSpPr>
          <p:nvPr/>
        </p:nvSpPr>
        <p:spPr bwMode="auto">
          <a:xfrm>
            <a:off x="0" y="6604000"/>
            <a:ext cx="43402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t>© Copyright all rights reserved to Homework depot: </a:t>
            </a:r>
            <a:r>
              <a:rPr lang="en-US" sz="1000" b="1">
                <a:solidFill>
                  <a:srgbClr val="FF0000"/>
                </a:solidFill>
              </a:rPr>
              <a:t>www.BCMath.ca</a:t>
            </a:r>
          </a:p>
        </p:txBody>
      </p:sp>
      <p:graphicFrame>
        <p:nvGraphicFramePr>
          <p:cNvPr id="2" name="Object 1"/>
          <p:cNvGraphicFramePr>
            <a:graphicFrameLocks noChangeAspect="1"/>
          </p:cNvGraphicFramePr>
          <p:nvPr>
            <p:extLst>
              <p:ext uri="{D42A27DB-BD31-4B8C-83A1-F6EECF244321}">
                <p14:modId xmlns:p14="http://schemas.microsoft.com/office/powerpoint/2010/main" val="2893758876"/>
              </p:ext>
            </p:extLst>
          </p:nvPr>
        </p:nvGraphicFramePr>
        <p:xfrm>
          <a:off x="309918" y="3521496"/>
          <a:ext cx="1312964" cy="455518"/>
        </p:xfrm>
        <a:graphic>
          <a:graphicData uri="http://schemas.openxmlformats.org/presentationml/2006/ole">
            <mc:AlternateContent xmlns:mc="http://schemas.openxmlformats.org/markup-compatibility/2006">
              <mc:Choice xmlns:v="urn:schemas-microsoft-com:vml" Requires="v">
                <p:oleObj name="Equation" r:id="rId3" imgW="622030" imgH="215806" progId="Equation.DSMT4">
                  <p:embed/>
                </p:oleObj>
              </mc:Choice>
              <mc:Fallback>
                <p:oleObj name="Equation" r:id="rId3" imgW="622030" imgH="215806" progId="Equation.DSMT4">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918" y="3521496"/>
                        <a:ext cx="1312964" cy="4555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3711531"/>
              </p:ext>
            </p:extLst>
          </p:nvPr>
        </p:nvGraphicFramePr>
        <p:xfrm>
          <a:off x="305559" y="4016608"/>
          <a:ext cx="1018276" cy="468526"/>
        </p:xfrm>
        <a:graphic>
          <a:graphicData uri="http://schemas.openxmlformats.org/presentationml/2006/ole">
            <mc:AlternateContent xmlns:mc="http://schemas.openxmlformats.org/markup-compatibility/2006">
              <mc:Choice xmlns:v="urn:schemas-microsoft-com:vml" Requires="v">
                <p:oleObj name="Equation" r:id="rId5" imgW="469696" imgH="215806" progId="Equation.DSMT4">
                  <p:embed/>
                </p:oleObj>
              </mc:Choice>
              <mc:Fallback>
                <p:oleObj name="Equation" r:id="rId5" imgW="469696" imgH="215806" progId="Equation.DSMT4">
                  <p:embed/>
                  <p:pic>
                    <p:nvPicPr>
                      <p:cNvPr id="3"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559" y="4016608"/>
                        <a:ext cx="1018276" cy="4685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320640845"/>
              </p:ext>
            </p:extLst>
          </p:nvPr>
        </p:nvGraphicFramePr>
        <p:xfrm>
          <a:off x="180549" y="4665066"/>
          <a:ext cx="1232579" cy="401928"/>
        </p:xfrm>
        <a:graphic>
          <a:graphicData uri="http://schemas.openxmlformats.org/presentationml/2006/ole">
            <mc:AlternateContent xmlns:mc="http://schemas.openxmlformats.org/markup-compatibility/2006">
              <mc:Choice xmlns:v="urn:schemas-microsoft-com:vml" Requires="v">
                <p:oleObj name="Equation" r:id="rId7" imgW="583947" imgH="190417" progId="Equation.DSMT4">
                  <p:embed/>
                </p:oleObj>
              </mc:Choice>
              <mc:Fallback>
                <p:oleObj name="Equation" r:id="rId7" imgW="583947" imgH="190417" progId="Equation.DSMT4">
                  <p:embed/>
                  <p:pic>
                    <p:nvPicPr>
                      <p:cNvPr id="4"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549" y="4665066"/>
                        <a:ext cx="1232579" cy="4019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45310996"/>
              </p:ext>
            </p:extLst>
          </p:nvPr>
        </p:nvGraphicFramePr>
        <p:xfrm>
          <a:off x="158799" y="5114496"/>
          <a:ext cx="1560820" cy="382948"/>
        </p:xfrm>
        <a:graphic>
          <a:graphicData uri="http://schemas.openxmlformats.org/presentationml/2006/ole">
            <mc:AlternateContent xmlns:mc="http://schemas.openxmlformats.org/markup-compatibility/2006">
              <mc:Choice xmlns:v="urn:schemas-microsoft-com:vml" Requires="v">
                <p:oleObj name="Equation" r:id="rId9" imgW="672808" imgH="165028" progId="Equation.DSMT4">
                  <p:embed/>
                </p:oleObj>
              </mc:Choice>
              <mc:Fallback>
                <p:oleObj name="Equation" r:id="rId9" imgW="672808" imgH="165028" progId="Equation.DSMT4">
                  <p:embed/>
                  <p:pic>
                    <p:nvPicPr>
                      <p:cNvPr id="5"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799" y="5114496"/>
                        <a:ext cx="1560820" cy="3829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a:spLocks noChangeArrowheads="1"/>
          </p:cNvSpPr>
          <p:nvPr/>
        </p:nvSpPr>
        <p:spPr bwMode="auto">
          <a:xfrm>
            <a:off x="1960847" y="3504631"/>
            <a:ext cx="53767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200" dirty="0">
                <a:solidFill>
                  <a:srgbClr val="FF0000"/>
                </a:solidFill>
                <a:latin typeface="Century" pitchFamily="18" charset="0"/>
              </a:rPr>
              <a:t>Use this chart to generate the equation:</a:t>
            </a:r>
          </a:p>
        </p:txBody>
      </p:sp>
      <p:graphicFrame>
        <p:nvGraphicFramePr>
          <p:cNvPr id="6" name="Object 5"/>
          <p:cNvGraphicFramePr>
            <a:graphicFrameLocks noChangeAspect="1"/>
          </p:cNvGraphicFramePr>
          <p:nvPr>
            <p:extLst>
              <p:ext uri="{D42A27DB-BD31-4B8C-83A1-F6EECF244321}">
                <p14:modId xmlns:p14="http://schemas.microsoft.com/office/powerpoint/2010/main" val="21528193"/>
              </p:ext>
            </p:extLst>
          </p:nvPr>
        </p:nvGraphicFramePr>
        <p:xfrm>
          <a:off x="1960847" y="3935518"/>
          <a:ext cx="2433732" cy="1119012"/>
        </p:xfrm>
        <a:graphic>
          <a:graphicData uri="http://schemas.openxmlformats.org/presentationml/2006/ole">
            <mc:AlternateContent xmlns:mc="http://schemas.openxmlformats.org/markup-compatibility/2006">
              <mc:Choice xmlns:v="urn:schemas-microsoft-com:vml" Requires="v">
                <p:oleObj name="Equation" r:id="rId11" imgW="1435100" imgH="660400" progId="Equation.DSMT4">
                  <p:embed/>
                </p:oleObj>
              </mc:Choice>
              <mc:Fallback>
                <p:oleObj name="Equation" r:id="rId11" imgW="1435100" imgH="660400" progId="Equation.DSMT4">
                  <p:embed/>
                  <p:pic>
                    <p:nvPicPr>
                      <p:cNvPr id="6"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0847" y="3935518"/>
                        <a:ext cx="2433732" cy="1119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77716467"/>
              </p:ext>
            </p:extLst>
          </p:nvPr>
        </p:nvGraphicFramePr>
        <p:xfrm>
          <a:off x="4447157" y="4245103"/>
          <a:ext cx="2458611" cy="743382"/>
        </p:xfrm>
        <a:graphic>
          <a:graphicData uri="http://schemas.openxmlformats.org/presentationml/2006/ole">
            <mc:AlternateContent xmlns:mc="http://schemas.openxmlformats.org/markup-compatibility/2006">
              <mc:Choice xmlns:v="urn:schemas-microsoft-com:vml" Requires="v">
                <p:oleObj name="Equation" r:id="rId13" imgW="1219200" imgH="368300" progId="Equation.DSMT4">
                  <p:embed/>
                </p:oleObj>
              </mc:Choice>
              <mc:Fallback>
                <p:oleObj name="Equation" r:id="rId13" imgW="1219200" imgH="368300" progId="Equation.DSMT4">
                  <p:embed/>
                  <p:pic>
                    <p:nvPicPr>
                      <p:cNvPr id="7"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7157" y="4245103"/>
                        <a:ext cx="2458611" cy="7433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23438842"/>
              </p:ext>
            </p:extLst>
          </p:nvPr>
        </p:nvGraphicFramePr>
        <p:xfrm>
          <a:off x="2460011" y="4347983"/>
          <a:ext cx="622200" cy="323205"/>
        </p:xfrm>
        <a:graphic>
          <a:graphicData uri="http://schemas.openxmlformats.org/presentationml/2006/ole">
            <mc:AlternateContent xmlns:mc="http://schemas.openxmlformats.org/markup-compatibility/2006">
              <mc:Choice xmlns:v="urn:schemas-microsoft-com:vml" Requires="v">
                <p:oleObj name="Equation" r:id="rId15" imgW="317087" imgH="164885" progId="Equation.DSMT4">
                  <p:embed/>
                </p:oleObj>
              </mc:Choice>
              <mc:Fallback>
                <p:oleObj name="Equation" r:id="rId15" imgW="317087" imgH="164885" progId="Equation.DSMT4">
                  <p:embed/>
                  <p:pic>
                    <p:nvPicPr>
                      <p:cNvPr id="8"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60011" y="4347983"/>
                        <a:ext cx="622200" cy="3232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096427500"/>
              </p:ext>
            </p:extLst>
          </p:nvPr>
        </p:nvGraphicFramePr>
        <p:xfrm>
          <a:off x="2563528" y="4686808"/>
          <a:ext cx="372836" cy="324416"/>
        </p:xfrm>
        <a:graphic>
          <a:graphicData uri="http://schemas.openxmlformats.org/presentationml/2006/ole">
            <mc:AlternateContent xmlns:mc="http://schemas.openxmlformats.org/markup-compatibility/2006">
              <mc:Choice xmlns:v="urn:schemas-microsoft-com:vml" Requires="v">
                <p:oleObj name="Equation" r:id="rId17" imgW="190335" imgH="164957" progId="Equation.DSMT4">
                  <p:embed/>
                </p:oleObj>
              </mc:Choice>
              <mc:Fallback>
                <p:oleObj name="Equation" r:id="rId17" imgW="190335" imgH="164957" progId="Equation.DSMT4">
                  <p:embed/>
                  <p:pic>
                    <p:nvPicPr>
                      <p:cNvPr id="1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63528" y="4686808"/>
                        <a:ext cx="372836" cy="324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89389933"/>
              </p:ext>
            </p:extLst>
          </p:nvPr>
        </p:nvGraphicFramePr>
        <p:xfrm>
          <a:off x="3511384" y="4331161"/>
          <a:ext cx="497519" cy="324416"/>
        </p:xfrm>
        <a:graphic>
          <a:graphicData uri="http://schemas.openxmlformats.org/presentationml/2006/ole">
            <mc:AlternateContent xmlns:mc="http://schemas.openxmlformats.org/markup-compatibility/2006">
              <mc:Choice xmlns:v="urn:schemas-microsoft-com:vml" Requires="v">
                <p:oleObj name="Equation" r:id="rId19" imgW="253780" imgH="164957" progId="Equation.DSMT4">
                  <p:embed/>
                </p:oleObj>
              </mc:Choice>
              <mc:Fallback>
                <p:oleObj name="Equation" r:id="rId19" imgW="253780" imgH="164957" progId="Equation.DSMT4">
                  <p:embed/>
                  <p:pic>
                    <p:nvPicPr>
                      <p:cNvPr id="11"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11384" y="4331161"/>
                        <a:ext cx="497519" cy="324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071877740"/>
              </p:ext>
            </p:extLst>
          </p:nvPr>
        </p:nvGraphicFramePr>
        <p:xfrm>
          <a:off x="3355786" y="4647761"/>
          <a:ext cx="720251" cy="324416"/>
        </p:xfrm>
        <a:graphic>
          <a:graphicData uri="http://schemas.openxmlformats.org/presentationml/2006/ole">
            <mc:AlternateContent xmlns:mc="http://schemas.openxmlformats.org/markup-compatibility/2006">
              <mc:Choice xmlns:v="urn:schemas-microsoft-com:vml" Requires="v">
                <p:oleObj name="Equation" r:id="rId21" imgW="368140" imgH="165028" progId="Equation.DSMT4">
                  <p:embed/>
                </p:oleObj>
              </mc:Choice>
              <mc:Fallback>
                <p:oleObj name="Equation" r:id="rId21" imgW="368140" imgH="165028" progId="Equation.DSMT4">
                  <p:embed/>
                  <p:pic>
                    <p:nvPicPr>
                      <p:cNvPr id="12"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55786" y="4647761"/>
                        <a:ext cx="720251" cy="324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689946145"/>
              </p:ext>
            </p:extLst>
          </p:nvPr>
        </p:nvGraphicFramePr>
        <p:xfrm>
          <a:off x="1960847" y="5172501"/>
          <a:ext cx="1835941" cy="766928"/>
        </p:xfrm>
        <a:graphic>
          <a:graphicData uri="http://schemas.openxmlformats.org/presentationml/2006/ole">
            <mc:AlternateContent xmlns:mc="http://schemas.openxmlformats.org/markup-compatibility/2006">
              <mc:Choice xmlns:v="urn:schemas-microsoft-com:vml" Requires="v">
                <p:oleObj name="Equation" r:id="rId23" imgW="1002865" imgH="418918" progId="Equation.DSMT4">
                  <p:embed/>
                </p:oleObj>
              </mc:Choice>
              <mc:Fallback>
                <p:oleObj name="Equation" r:id="rId23" imgW="1002865" imgH="418918" progId="Equation.DSMT4">
                  <p:embed/>
                  <p:pic>
                    <p:nvPicPr>
                      <p:cNvPr id="13"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60847" y="5172501"/>
                        <a:ext cx="1835941" cy="7669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725648068"/>
              </p:ext>
            </p:extLst>
          </p:nvPr>
        </p:nvGraphicFramePr>
        <p:xfrm>
          <a:off x="1960847" y="6045366"/>
          <a:ext cx="2688396" cy="416720"/>
        </p:xfrm>
        <a:graphic>
          <a:graphicData uri="http://schemas.openxmlformats.org/presentationml/2006/ole">
            <mc:AlternateContent xmlns:mc="http://schemas.openxmlformats.org/markup-compatibility/2006">
              <mc:Choice xmlns:v="urn:schemas-microsoft-com:vml" Requires="v">
                <p:oleObj name="Equation" r:id="rId25" imgW="1473200" imgH="228600" progId="Equation.DSMT4">
                  <p:embed/>
                </p:oleObj>
              </mc:Choice>
              <mc:Fallback>
                <p:oleObj name="Equation" r:id="rId25" imgW="1473200" imgH="228600" progId="Equation.DSMT4">
                  <p:embed/>
                  <p:pic>
                    <p:nvPicPr>
                      <p:cNvPr id="14"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60847" y="6045366"/>
                        <a:ext cx="2688396" cy="416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017780410"/>
              </p:ext>
            </p:extLst>
          </p:nvPr>
        </p:nvGraphicFramePr>
        <p:xfrm>
          <a:off x="4866659" y="5880100"/>
          <a:ext cx="4005263" cy="723900"/>
        </p:xfrm>
        <a:graphic>
          <a:graphicData uri="http://schemas.openxmlformats.org/presentationml/2006/ole">
            <mc:AlternateContent xmlns:mc="http://schemas.openxmlformats.org/markup-compatibility/2006">
              <mc:Choice xmlns:v="urn:schemas-microsoft-com:vml" Requires="v">
                <p:oleObj name="Equation" r:id="rId27" imgW="1054100" imgH="190500" progId="Equation.DSMT4">
                  <p:embed/>
                </p:oleObj>
              </mc:Choice>
              <mc:Fallback>
                <p:oleObj name="Equation" r:id="rId27" imgW="1054100" imgH="190500" progId="Equation.DSMT4">
                  <p:embed/>
                  <p:pic>
                    <p:nvPicPr>
                      <p:cNvPr id="15"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66659" y="5880100"/>
                        <a:ext cx="4005263"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56948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4435">
                                            <p:txEl>
                                              <p:pRg st="0" end="0"/>
                                            </p:txEl>
                                          </p:spTgt>
                                        </p:tgtEl>
                                        <p:attrNameLst>
                                          <p:attrName>style.visibility</p:attrName>
                                        </p:attrNameLst>
                                      </p:cBhvr>
                                      <p:to>
                                        <p:strVal val="visible"/>
                                      </p:to>
                                    </p:set>
                                    <p:animEffect transition="in" filter="blinds(horizontal)">
                                      <p:cBhvr>
                                        <p:cTn id="7" dur="500"/>
                                        <p:tgtEl>
                                          <p:spTgt spid="274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4435">
                                            <p:txEl>
                                              <p:pRg st="1" end="1"/>
                                            </p:txEl>
                                          </p:spTgt>
                                        </p:tgtEl>
                                        <p:attrNameLst>
                                          <p:attrName>style.visibility</p:attrName>
                                        </p:attrNameLst>
                                      </p:cBhvr>
                                      <p:to>
                                        <p:strVal val="visible"/>
                                      </p:to>
                                    </p:set>
                                    <p:animEffect transition="in" filter="blinds(horizontal)">
                                      <p:cBhvr>
                                        <p:cTn id="12" dur="500"/>
                                        <p:tgtEl>
                                          <p:spTgt spid="274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74435">
                                            <p:txEl>
                                              <p:pRg st="2" end="2"/>
                                            </p:txEl>
                                          </p:spTgt>
                                        </p:tgtEl>
                                        <p:attrNameLst>
                                          <p:attrName>style.visibility</p:attrName>
                                        </p:attrNameLst>
                                      </p:cBhvr>
                                      <p:to>
                                        <p:strVal val="visible"/>
                                      </p:to>
                                    </p:set>
                                    <p:animEffect transition="in" filter="blinds(horizontal)">
                                      <p:cBhvr>
                                        <p:cTn id="17" dur="500"/>
                                        <p:tgtEl>
                                          <p:spTgt spid="274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74435">
                                            <p:txEl>
                                              <p:pRg st="3" end="3"/>
                                            </p:txEl>
                                          </p:spTgt>
                                        </p:tgtEl>
                                        <p:attrNameLst>
                                          <p:attrName>style.visibility</p:attrName>
                                        </p:attrNameLst>
                                      </p:cBhvr>
                                      <p:to>
                                        <p:strVal val="visible"/>
                                      </p:to>
                                    </p:set>
                                    <p:animEffect transition="in" filter="blinds(horizontal)">
                                      <p:cBhvr>
                                        <p:cTn id="22" dur="500"/>
                                        <p:tgtEl>
                                          <p:spTgt spid="2744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74435">
                                            <p:txEl>
                                              <p:pRg st="4" end="4"/>
                                            </p:txEl>
                                          </p:spTgt>
                                        </p:tgtEl>
                                        <p:attrNameLst>
                                          <p:attrName>style.visibility</p:attrName>
                                        </p:attrNameLst>
                                      </p:cBhvr>
                                      <p:to>
                                        <p:strVal val="visible"/>
                                      </p:to>
                                    </p:set>
                                    <p:animEffect transition="in" filter="blinds(horizontal)">
                                      <p:cBhvr>
                                        <p:cTn id="27" dur="500"/>
                                        <p:tgtEl>
                                          <p:spTgt spid="274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linds(horizont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linds(horizontal)">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linds(horizontal)">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blinds(horizontal)">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blinds(horizontal)">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blinds(horizontal)">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blinds(horizontal)">
                                      <p:cBhvr>
                                        <p:cTn id="82" dur="500"/>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blinds(horizontal)">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blinds(horizontal)">
                                      <p:cBhvr>
                                        <p:cTn id="92" dur="5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blinds(horizontal)">
                                      <p:cBhvr>
                                        <p:cTn id="9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3"/>
          <p:cNvSpPr>
            <a:spLocks noGrp="1" noChangeArrowheads="1"/>
          </p:cNvSpPr>
          <p:nvPr>
            <p:ph type="body" idx="1"/>
          </p:nvPr>
        </p:nvSpPr>
        <p:spPr>
          <a:xfrm>
            <a:off x="88704" y="230301"/>
            <a:ext cx="8229600" cy="452082"/>
          </a:xfrm>
        </p:spPr>
        <p:txBody>
          <a:bodyPr>
            <a:normAutofit lnSpcReduction="10000"/>
          </a:bodyPr>
          <a:lstStyle/>
          <a:p>
            <a:pPr eaLnBrk="1" hangingPunct="1"/>
            <a:r>
              <a:rPr lang="en-CA" dirty="0"/>
              <a:t>Write “P” as a function of “Q” (Isolate “P”)</a:t>
            </a:r>
          </a:p>
        </p:txBody>
      </p:sp>
      <p:graphicFrame>
        <p:nvGraphicFramePr>
          <p:cNvPr id="276486" name="Object 6"/>
          <p:cNvGraphicFramePr>
            <a:graphicFrameLocks noChangeAspect="1"/>
          </p:cNvGraphicFramePr>
          <p:nvPr>
            <p:extLst>
              <p:ext uri="{D42A27DB-BD31-4B8C-83A1-F6EECF244321}">
                <p14:modId xmlns:p14="http://schemas.microsoft.com/office/powerpoint/2010/main" val="264770082"/>
              </p:ext>
            </p:extLst>
          </p:nvPr>
        </p:nvGraphicFramePr>
        <p:xfrm>
          <a:off x="202073" y="1325920"/>
          <a:ext cx="2814082" cy="474758"/>
        </p:xfrm>
        <a:graphic>
          <a:graphicData uri="http://schemas.openxmlformats.org/presentationml/2006/ole">
            <mc:AlternateContent xmlns:mc="http://schemas.openxmlformats.org/markup-compatibility/2006">
              <mc:Choice xmlns:v="urn:schemas-microsoft-com:vml" Requires="v">
                <p:oleObj name="Equation" r:id="rId3" imgW="1129810" imgH="190417" progId="Equation.DSMT4">
                  <p:embed/>
                </p:oleObj>
              </mc:Choice>
              <mc:Fallback>
                <p:oleObj name="Equation" r:id="rId3" imgW="1129810" imgH="190417" progId="Equation.DSMT4">
                  <p:embed/>
                  <p:pic>
                    <p:nvPicPr>
                      <p:cNvPr id="27648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073" y="1325920"/>
                        <a:ext cx="2814082" cy="4747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487" name="Object 7"/>
          <p:cNvGraphicFramePr>
            <a:graphicFrameLocks noChangeAspect="1"/>
          </p:cNvGraphicFramePr>
          <p:nvPr>
            <p:extLst>
              <p:ext uri="{D42A27DB-BD31-4B8C-83A1-F6EECF244321}">
                <p14:modId xmlns:p14="http://schemas.microsoft.com/office/powerpoint/2010/main" val="2817926237"/>
              </p:ext>
            </p:extLst>
          </p:nvPr>
        </p:nvGraphicFramePr>
        <p:xfrm>
          <a:off x="259425" y="1895237"/>
          <a:ext cx="1992574" cy="849957"/>
        </p:xfrm>
        <a:graphic>
          <a:graphicData uri="http://schemas.openxmlformats.org/presentationml/2006/ole">
            <mc:AlternateContent xmlns:mc="http://schemas.openxmlformats.org/markup-compatibility/2006">
              <mc:Choice xmlns:v="urn:schemas-microsoft-com:vml" Requires="v">
                <p:oleObj name="Equation" r:id="rId5" imgW="863225" imgH="368140" progId="Equation.DSMT4">
                  <p:embed/>
                </p:oleObj>
              </mc:Choice>
              <mc:Fallback>
                <p:oleObj name="Equation" r:id="rId5" imgW="863225" imgH="368140" progId="Equation.DSMT4">
                  <p:embed/>
                  <p:pic>
                    <p:nvPicPr>
                      <p:cNvPr id="27648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425" y="1895237"/>
                        <a:ext cx="1992574" cy="8499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Text Box 5"/>
          <p:cNvSpPr txBox="1">
            <a:spLocks noChangeArrowheads="1"/>
          </p:cNvSpPr>
          <p:nvPr/>
        </p:nvSpPr>
        <p:spPr bwMode="auto">
          <a:xfrm>
            <a:off x="0" y="6604000"/>
            <a:ext cx="43402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t>© Copyright all rights reserved to Homework depot: </a:t>
            </a:r>
            <a:r>
              <a:rPr lang="en-US" sz="1000" b="1">
                <a:solidFill>
                  <a:srgbClr val="FF0000"/>
                </a:solidFill>
              </a:rPr>
              <a:t>www.BCMath.ca</a:t>
            </a:r>
          </a:p>
        </p:txBody>
      </p:sp>
      <p:graphicFrame>
        <p:nvGraphicFramePr>
          <p:cNvPr id="2" name="Object 1"/>
          <p:cNvGraphicFramePr>
            <a:graphicFrameLocks noChangeAspect="1"/>
          </p:cNvGraphicFramePr>
          <p:nvPr>
            <p:extLst>
              <p:ext uri="{D42A27DB-BD31-4B8C-83A1-F6EECF244321}">
                <p14:modId xmlns:p14="http://schemas.microsoft.com/office/powerpoint/2010/main" val="2481383158"/>
              </p:ext>
            </p:extLst>
          </p:nvPr>
        </p:nvGraphicFramePr>
        <p:xfrm>
          <a:off x="1331485" y="844075"/>
          <a:ext cx="2612717" cy="472215"/>
        </p:xfrm>
        <a:graphic>
          <a:graphicData uri="http://schemas.openxmlformats.org/presentationml/2006/ole">
            <mc:AlternateContent xmlns:mc="http://schemas.openxmlformats.org/markup-compatibility/2006">
              <mc:Choice xmlns:v="urn:schemas-microsoft-com:vml" Requires="v">
                <p:oleObj name="Equation" r:id="rId7" imgW="1054100" imgH="190500" progId="Equation.DSMT4">
                  <p:embed/>
                </p:oleObj>
              </mc:Choice>
              <mc:Fallback>
                <p:oleObj name="Equation" r:id="rId7" imgW="1054100" imgH="190500" progId="Equation.DSMT4">
                  <p:embed/>
                  <p:pic>
                    <p:nvPicPr>
                      <p:cNvPr id="2"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485" y="844075"/>
                        <a:ext cx="2612717" cy="4722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3"/>
          <p:cNvSpPr txBox="1">
            <a:spLocks noChangeArrowheads="1"/>
          </p:cNvSpPr>
          <p:nvPr/>
        </p:nvSpPr>
        <p:spPr>
          <a:xfrm>
            <a:off x="13647" y="2784143"/>
            <a:ext cx="8625386" cy="627797"/>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CA" dirty="0"/>
              <a:t>Write “P” as a function of “R” and find the maximum revenue</a:t>
            </a:r>
          </a:p>
        </p:txBody>
      </p:sp>
      <p:graphicFrame>
        <p:nvGraphicFramePr>
          <p:cNvPr id="3" name="Object 2"/>
          <p:cNvGraphicFramePr>
            <a:graphicFrameLocks noChangeAspect="1"/>
          </p:cNvGraphicFramePr>
          <p:nvPr>
            <p:extLst>
              <p:ext uri="{D42A27DB-BD31-4B8C-83A1-F6EECF244321}">
                <p14:modId xmlns:p14="http://schemas.microsoft.com/office/powerpoint/2010/main" val="3536914510"/>
              </p:ext>
            </p:extLst>
          </p:nvPr>
        </p:nvGraphicFramePr>
        <p:xfrm>
          <a:off x="527665" y="3296883"/>
          <a:ext cx="3284893" cy="553131"/>
        </p:xfrm>
        <a:graphic>
          <a:graphicData uri="http://schemas.openxmlformats.org/presentationml/2006/ole">
            <mc:AlternateContent xmlns:mc="http://schemas.openxmlformats.org/markup-compatibility/2006">
              <mc:Choice xmlns:v="urn:schemas-microsoft-com:vml" Requires="v">
                <p:oleObj name="Equation" r:id="rId9" imgW="1358900" imgH="228600" progId="Equation.DSMT4">
                  <p:embed/>
                </p:oleObj>
              </mc:Choice>
              <mc:Fallback>
                <p:oleObj name="Equation" r:id="rId9" imgW="1358900" imgH="228600" progId="Equation.DSMT4">
                  <p:embed/>
                  <p:pic>
                    <p:nvPicPr>
                      <p:cNvPr id="3"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7665" y="3296883"/>
                        <a:ext cx="3284893" cy="5531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241605516"/>
              </p:ext>
            </p:extLst>
          </p:nvPr>
        </p:nvGraphicFramePr>
        <p:xfrm>
          <a:off x="525319" y="3854450"/>
          <a:ext cx="3262290" cy="484683"/>
        </p:xfrm>
        <a:graphic>
          <a:graphicData uri="http://schemas.openxmlformats.org/presentationml/2006/ole">
            <mc:AlternateContent xmlns:mc="http://schemas.openxmlformats.org/markup-compatibility/2006">
              <mc:Choice xmlns:v="urn:schemas-microsoft-com:vml" Requires="v">
                <p:oleObj name="Equation" r:id="rId11" imgW="1282700" imgH="190500" progId="Equation.DSMT4">
                  <p:embed/>
                </p:oleObj>
              </mc:Choice>
              <mc:Fallback>
                <p:oleObj name="Equation" r:id="rId11" imgW="1282700" imgH="190500" progId="Equation.DSMT4">
                  <p:embed/>
                  <p:pic>
                    <p:nvPicPr>
                      <p:cNvPr id="4"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319" y="3854450"/>
                        <a:ext cx="3262290" cy="4846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70853868"/>
              </p:ext>
            </p:extLst>
          </p:nvPr>
        </p:nvGraphicFramePr>
        <p:xfrm>
          <a:off x="521887" y="4469452"/>
          <a:ext cx="3258545" cy="621722"/>
        </p:xfrm>
        <a:graphic>
          <a:graphicData uri="http://schemas.openxmlformats.org/presentationml/2006/ole">
            <mc:AlternateContent xmlns:mc="http://schemas.openxmlformats.org/markup-compatibility/2006">
              <mc:Choice xmlns:v="urn:schemas-microsoft-com:vml" Requires="v">
                <p:oleObj name="Equation" r:id="rId13" imgW="1371600" imgH="266700" progId="Equation.DSMT4">
                  <p:embed/>
                </p:oleObj>
              </mc:Choice>
              <mc:Fallback>
                <p:oleObj name="Equation" r:id="rId13" imgW="1371600" imgH="266700" progId="Equation.DSMT4">
                  <p:embed/>
                  <p:pic>
                    <p:nvPicPr>
                      <p:cNvPr id="5"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1887" y="4469452"/>
                        <a:ext cx="3258545" cy="6217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61552615"/>
              </p:ext>
            </p:extLst>
          </p:nvPr>
        </p:nvGraphicFramePr>
        <p:xfrm>
          <a:off x="555533" y="5209845"/>
          <a:ext cx="5067347" cy="566312"/>
        </p:xfrm>
        <a:graphic>
          <a:graphicData uri="http://schemas.openxmlformats.org/presentationml/2006/ole">
            <mc:AlternateContent xmlns:mc="http://schemas.openxmlformats.org/markup-compatibility/2006">
              <mc:Choice xmlns:v="urn:schemas-microsoft-com:vml" Requires="v">
                <p:oleObj name="Equation" r:id="rId15" imgW="2387600" imgH="266700" progId="Equation.DSMT4">
                  <p:embed/>
                </p:oleObj>
              </mc:Choice>
              <mc:Fallback>
                <p:oleObj name="Equation" r:id="rId15" imgW="2387600" imgH="266700" progId="Equation.DSMT4">
                  <p:embed/>
                  <p:pic>
                    <p:nvPicPr>
                      <p:cNvPr id="6"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5533" y="5209845"/>
                        <a:ext cx="5067347" cy="566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13565737"/>
              </p:ext>
            </p:extLst>
          </p:nvPr>
        </p:nvGraphicFramePr>
        <p:xfrm>
          <a:off x="362189" y="5645240"/>
          <a:ext cx="7283450" cy="939800"/>
        </p:xfrm>
        <a:graphic>
          <a:graphicData uri="http://schemas.openxmlformats.org/presentationml/2006/ole">
            <mc:AlternateContent xmlns:mc="http://schemas.openxmlformats.org/markup-compatibility/2006">
              <mc:Choice xmlns:v="urn:schemas-microsoft-com:vml" Requires="v">
                <p:oleObj name="Equation" r:id="rId17" imgW="1968500" imgH="254000" progId="Equation.DSMT4">
                  <p:embed/>
                </p:oleObj>
              </mc:Choice>
              <mc:Fallback>
                <p:oleObj name="Equation" r:id="rId17" imgW="1968500" imgH="254000" progId="Equation.DSMT4">
                  <p:embed/>
                  <p:pic>
                    <p:nvPicPr>
                      <p:cNvPr id="7" name="Object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2189" y="5645240"/>
                        <a:ext cx="728345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3"/>
          <p:cNvSpPr txBox="1">
            <a:spLocks noChangeArrowheads="1"/>
          </p:cNvSpPr>
          <p:nvPr/>
        </p:nvSpPr>
        <p:spPr>
          <a:xfrm>
            <a:off x="4449172" y="3562065"/>
            <a:ext cx="3942498" cy="1235075"/>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 typeface="Wingdings" pitchFamily="2" charset="2"/>
              <a:buNone/>
            </a:pPr>
            <a:r>
              <a:rPr lang="en-CA" sz="2200" dirty="0">
                <a:solidFill>
                  <a:srgbClr val="FF0000"/>
                </a:solidFill>
              </a:rPr>
              <a:t>The Maximum Revenue is $103320.31 and when the unit price is $17.97</a:t>
            </a:r>
          </a:p>
        </p:txBody>
      </p:sp>
    </p:spTree>
    <p:extLst>
      <p:ext uri="{BB962C8B-B14F-4D97-AF65-F5344CB8AC3E}">
        <p14:creationId xmlns:p14="http://schemas.microsoft.com/office/powerpoint/2010/main" val="289090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486"/>
                                        </p:tgtEl>
                                        <p:attrNameLst>
                                          <p:attrName>style.visibility</p:attrName>
                                        </p:attrNameLst>
                                      </p:cBhvr>
                                      <p:to>
                                        <p:strVal val="visible"/>
                                      </p:to>
                                    </p:set>
                                    <p:animEffect transition="in" filter="blinds(horizontal)">
                                      <p:cBhvr>
                                        <p:cTn id="12" dur="500"/>
                                        <p:tgtEl>
                                          <p:spTgt spid="2764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76487"/>
                                        </p:tgtEl>
                                        <p:attrNameLst>
                                          <p:attrName>style.visibility</p:attrName>
                                        </p:attrNameLst>
                                      </p:cBhvr>
                                      <p:to>
                                        <p:strVal val="visible"/>
                                      </p:to>
                                    </p:set>
                                    <p:animEffect transition="in" filter="blinds(horizontal)">
                                      <p:cBhvr>
                                        <p:cTn id="17" dur="500"/>
                                        <p:tgtEl>
                                          <p:spTgt spid="27648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blinds(horizontal)">
                                      <p:cBhvr>
                                        <p:cTn id="4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a:xfrm>
            <a:off x="94655" y="204710"/>
            <a:ext cx="8421545" cy="518615"/>
          </a:xfrm>
        </p:spPr>
        <p:txBody>
          <a:bodyPr>
            <a:normAutofit/>
          </a:bodyPr>
          <a:lstStyle/>
          <a:p>
            <a:pPr eaLnBrk="1" hangingPunct="1"/>
            <a:r>
              <a:rPr lang="en-CA" sz="2300" dirty="0"/>
              <a:t>What price will yield a revenue greater than $80,000?</a:t>
            </a:r>
          </a:p>
        </p:txBody>
      </p:sp>
      <p:graphicFrame>
        <p:nvGraphicFramePr>
          <p:cNvPr id="279556" name="Object 4"/>
          <p:cNvGraphicFramePr>
            <a:graphicFrameLocks noChangeAspect="1"/>
          </p:cNvGraphicFramePr>
          <p:nvPr>
            <p:extLst>
              <p:ext uri="{D42A27DB-BD31-4B8C-83A1-F6EECF244321}">
                <p14:modId xmlns:p14="http://schemas.microsoft.com/office/powerpoint/2010/main" val="2321069692"/>
              </p:ext>
            </p:extLst>
          </p:nvPr>
        </p:nvGraphicFramePr>
        <p:xfrm>
          <a:off x="150813" y="610026"/>
          <a:ext cx="5588000" cy="695325"/>
        </p:xfrm>
        <a:graphic>
          <a:graphicData uri="http://schemas.openxmlformats.org/presentationml/2006/ole">
            <mc:AlternateContent xmlns:mc="http://schemas.openxmlformats.org/markup-compatibility/2006">
              <mc:Choice xmlns:v="urn:schemas-microsoft-com:vml" Requires="v">
                <p:oleObj name="Equation" r:id="rId3" imgW="2044700" imgH="254000" progId="Equation.DSMT4">
                  <p:embed/>
                </p:oleObj>
              </mc:Choice>
              <mc:Fallback>
                <p:oleObj name="Equation" r:id="rId3" imgW="2044700" imgH="254000" progId="Equation.DSMT4">
                  <p:embed/>
                  <p:pic>
                    <p:nvPicPr>
                      <p:cNvPr id="2795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3" y="610026"/>
                        <a:ext cx="5588000"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9557" name="Object 5"/>
          <p:cNvGraphicFramePr>
            <a:graphicFrameLocks noChangeAspect="1"/>
          </p:cNvGraphicFramePr>
          <p:nvPr>
            <p:extLst>
              <p:ext uri="{D42A27DB-BD31-4B8C-83A1-F6EECF244321}">
                <p14:modId xmlns:p14="http://schemas.microsoft.com/office/powerpoint/2010/main" val="474651515"/>
              </p:ext>
            </p:extLst>
          </p:nvPr>
        </p:nvGraphicFramePr>
        <p:xfrm>
          <a:off x="126207" y="1247538"/>
          <a:ext cx="2316162" cy="635000"/>
        </p:xfrm>
        <a:graphic>
          <a:graphicData uri="http://schemas.openxmlformats.org/presentationml/2006/ole">
            <mc:AlternateContent xmlns:mc="http://schemas.openxmlformats.org/markup-compatibility/2006">
              <mc:Choice xmlns:v="urn:schemas-microsoft-com:vml" Requires="v">
                <p:oleObj name="Equation" r:id="rId5" imgW="787058" imgH="215806" progId="Equation.DSMT4">
                  <p:embed/>
                </p:oleObj>
              </mc:Choice>
              <mc:Fallback>
                <p:oleObj name="Equation" r:id="rId5" imgW="787058" imgH="215806" progId="Equation.DSMT4">
                  <p:embed/>
                  <p:pic>
                    <p:nvPicPr>
                      <p:cNvPr id="27955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207" y="1247538"/>
                        <a:ext cx="2316162"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9570" name="Text Box 18"/>
          <p:cNvSpPr txBox="1">
            <a:spLocks noChangeArrowheads="1"/>
          </p:cNvSpPr>
          <p:nvPr/>
        </p:nvSpPr>
        <p:spPr bwMode="auto">
          <a:xfrm>
            <a:off x="6261100" y="2384425"/>
            <a:ext cx="299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a:t>Find the Intersection Point</a:t>
            </a:r>
          </a:p>
        </p:txBody>
      </p:sp>
      <p:graphicFrame>
        <p:nvGraphicFramePr>
          <p:cNvPr id="279571" name="Object 19"/>
          <p:cNvGraphicFramePr>
            <a:graphicFrameLocks noChangeAspect="1"/>
          </p:cNvGraphicFramePr>
          <p:nvPr/>
        </p:nvGraphicFramePr>
        <p:xfrm>
          <a:off x="6324600" y="2733675"/>
          <a:ext cx="2338388" cy="679450"/>
        </p:xfrm>
        <a:graphic>
          <a:graphicData uri="http://schemas.openxmlformats.org/presentationml/2006/ole">
            <mc:AlternateContent xmlns:mc="http://schemas.openxmlformats.org/markup-compatibility/2006">
              <mc:Choice xmlns:v="urn:schemas-microsoft-com:vml" Requires="v">
                <p:oleObj name="Equation" r:id="rId7" imgW="787400" imgH="228600" progId="Equation.DSMT4">
                  <p:embed/>
                </p:oleObj>
              </mc:Choice>
              <mc:Fallback>
                <p:oleObj name="Equation" r:id="rId7" imgW="787400" imgH="228600" progId="Equation.DSMT4">
                  <p:embed/>
                  <p:pic>
                    <p:nvPicPr>
                      <p:cNvPr id="279571"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2733675"/>
                        <a:ext cx="2338388" cy="67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9572" name="Object 20"/>
          <p:cNvGraphicFramePr>
            <a:graphicFrameLocks noChangeAspect="1"/>
          </p:cNvGraphicFramePr>
          <p:nvPr/>
        </p:nvGraphicFramePr>
        <p:xfrm>
          <a:off x="6350000" y="3400425"/>
          <a:ext cx="2260600" cy="606425"/>
        </p:xfrm>
        <a:graphic>
          <a:graphicData uri="http://schemas.openxmlformats.org/presentationml/2006/ole">
            <mc:AlternateContent xmlns:mc="http://schemas.openxmlformats.org/markup-compatibility/2006">
              <mc:Choice xmlns:v="urn:schemas-microsoft-com:vml" Requires="v">
                <p:oleObj name="Equation" r:id="rId9" imgW="850900" imgH="228600" progId="Equation.DSMT4">
                  <p:embed/>
                </p:oleObj>
              </mc:Choice>
              <mc:Fallback>
                <p:oleObj name="Equation" r:id="rId9" imgW="850900" imgH="228600" progId="Equation.DSMT4">
                  <p:embed/>
                  <p:pic>
                    <p:nvPicPr>
                      <p:cNvPr id="279572"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0000" y="3400425"/>
                        <a:ext cx="2260600" cy="60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9573" name="Text Box 21"/>
          <p:cNvSpPr txBox="1">
            <a:spLocks noChangeArrowheads="1"/>
          </p:cNvSpPr>
          <p:nvPr/>
        </p:nvSpPr>
        <p:spPr bwMode="auto">
          <a:xfrm>
            <a:off x="6318250" y="4117975"/>
            <a:ext cx="27622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000"/>
              <a:t>For any price between $9.43 to $26.51, the revenue will be greater than $80,000!!</a:t>
            </a:r>
          </a:p>
        </p:txBody>
      </p:sp>
      <p:sp>
        <p:nvSpPr>
          <p:cNvPr id="13321" name="Text Box 5"/>
          <p:cNvSpPr txBox="1">
            <a:spLocks noChangeArrowheads="1"/>
          </p:cNvSpPr>
          <p:nvPr/>
        </p:nvSpPr>
        <p:spPr bwMode="auto">
          <a:xfrm>
            <a:off x="0" y="6604000"/>
            <a:ext cx="43402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t>© Copyright all rights reserved to Homework depot: </a:t>
            </a:r>
            <a:r>
              <a:rPr lang="en-US" sz="1000" b="1">
                <a:solidFill>
                  <a:srgbClr val="FF0000"/>
                </a:solidFill>
              </a:rPr>
              <a:t>www.BCMath.ca</a:t>
            </a:r>
          </a:p>
        </p:txBody>
      </p:sp>
      <p:grpSp>
        <p:nvGrpSpPr>
          <p:cNvPr id="13322" name="Group 25"/>
          <p:cNvGrpSpPr>
            <a:grpSpLocks noChangeAspect="1"/>
          </p:cNvGrpSpPr>
          <p:nvPr/>
        </p:nvGrpSpPr>
        <p:grpSpPr bwMode="auto">
          <a:xfrm>
            <a:off x="63500" y="2011363"/>
            <a:ext cx="6127750" cy="4183062"/>
            <a:chOff x="109" y="1446"/>
            <a:chExt cx="3860" cy="2635"/>
          </a:xfrm>
        </p:grpSpPr>
        <p:sp>
          <p:nvSpPr>
            <p:cNvPr id="13334" name="Line 86"/>
            <p:cNvSpPr>
              <a:spLocks noChangeShapeType="1"/>
            </p:cNvSpPr>
            <p:nvPr/>
          </p:nvSpPr>
          <p:spPr bwMode="auto">
            <a:xfrm>
              <a:off x="115" y="2196"/>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35" name="Line 92"/>
            <p:cNvSpPr>
              <a:spLocks noChangeShapeType="1"/>
            </p:cNvSpPr>
            <p:nvPr/>
          </p:nvSpPr>
          <p:spPr bwMode="auto">
            <a:xfrm>
              <a:off x="115" y="1642"/>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36" name="AutoShape 24"/>
            <p:cNvSpPr>
              <a:spLocks noChangeAspect="1" noChangeArrowheads="1" noTextEdit="1"/>
            </p:cNvSpPr>
            <p:nvPr/>
          </p:nvSpPr>
          <p:spPr bwMode="auto">
            <a:xfrm>
              <a:off x="109" y="1450"/>
              <a:ext cx="3860" cy="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13337" name="Rectangle 26"/>
            <p:cNvSpPr>
              <a:spLocks noChangeArrowheads="1"/>
            </p:cNvSpPr>
            <p:nvPr/>
          </p:nvSpPr>
          <p:spPr bwMode="auto">
            <a:xfrm>
              <a:off x="112" y="1454"/>
              <a:ext cx="3854" cy="2594"/>
            </a:xfrm>
            <a:prstGeom prst="rect">
              <a:avLst/>
            </a:prstGeom>
            <a:solidFill>
              <a:srgbClr val="FFFFFF"/>
            </a:solidFill>
            <a:ln w="3">
              <a:solidFill>
                <a:srgbClr val="FFFFFF"/>
              </a:solidFill>
              <a:miter lim="800000"/>
              <a:headEnd/>
              <a:tailEnd/>
            </a:ln>
          </p:spPr>
          <p:txBody>
            <a:bodyPr/>
            <a:lstStyle/>
            <a:p>
              <a:endParaRPr lang="en-US"/>
            </a:p>
          </p:txBody>
        </p:sp>
        <p:sp>
          <p:nvSpPr>
            <p:cNvPr id="13338" name="Line 27"/>
            <p:cNvSpPr>
              <a:spLocks noChangeShapeType="1"/>
            </p:cNvSpPr>
            <p:nvPr/>
          </p:nvSpPr>
          <p:spPr bwMode="auto">
            <a:xfrm flipV="1">
              <a:off x="287"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39" name="Line 28"/>
            <p:cNvSpPr>
              <a:spLocks noChangeShapeType="1"/>
            </p:cNvSpPr>
            <p:nvPr/>
          </p:nvSpPr>
          <p:spPr bwMode="auto">
            <a:xfrm flipV="1">
              <a:off x="290"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40" name="Line 29"/>
            <p:cNvSpPr>
              <a:spLocks noChangeShapeType="1"/>
            </p:cNvSpPr>
            <p:nvPr/>
          </p:nvSpPr>
          <p:spPr bwMode="auto">
            <a:xfrm flipV="1">
              <a:off x="637"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41" name="Line 30"/>
            <p:cNvSpPr>
              <a:spLocks noChangeShapeType="1"/>
            </p:cNvSpPr>
            <p:nvPr/>
          </p:nvSpPr>
          <p:spPr bwMode="auto">
            <a:xfrm flipV="1">
              <a:off x="640"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42" name="Line 31"/>
            <p:cNvSpPr>
              <a:spLocks noChangeShapeType="1"/>
            </p:cNvSpPr>
            <p:nvPr/>
          </p:nvSpPr>
          <p:spPr bwMode="auto">
            <a:xfrm flipV="1">
              <a:off x="812"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43" name="Line 32"/>
            <p:cNvSpPr>
              <a:spLocks noChangeShapeType="1"/>
            </p:cNvSpPr>
            <p:nvPr/>
          </p:nvSpPr>
          <p:spPr bwMode="auto">
            <a:xfrm flipV="1">
              <a:off x="815"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44" name="Line 33"/>
            <p:cNvSpPr>
              <a:spLocks noChangeShapeType="1"/>
            </p:cNvSpPr>
            <p:nvPr/>
          </p:nvSpPr>
          <p:spPr bwMode="auto">
            <a:xfrm flipV="1">
              <a:off x="987"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45" name="Line 34"/>
            <p:cNvSpPr>
              <a:spLocks noChangeShapeType="1"/>
            </p:cNvSpPr>
            <p:nvPr/>
          </p:nvSpPr>
          <p:spPr bwMode="auto">
            <a:xfrm flipV="1">
              <a:off x="990"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46" name="Line 35"/>
            <p:cNvSpPr>
              <a:spLocks noChangeShapeType="1"/>
            </p:cNvSpPr>
            <p:nvPr/>
          </p:nvSpPr>
          <p:spPr bwMode="auto">
            <a:xfrm flipV="1">
              <a:off x="1161"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47" name="Line 36"/>
            <p:cNvSpPr>
              <a:spLocks noChangeShapeType="1"/>
            </p:cNvSpPr>
            <p:nvPr/>
          </p:nvSpPr>
          <p:spPr bwMode="auto">
            <a:xfrm flipV="1">
              <a:off x="1164"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48" name="Line 37"/>
            <p:cNvSpPr>
              <a:spLocks noChangeShapeType="1"/>
            </p:cNvSpPr>
            <p:nvPr/>
          </p:nvSpPr>
          <p:spPr bwMode="auto">
            <a:xfrm flipV="1">
              <a:off x="1336"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49" name="Line 38"/>
            <p:cNvSpPr>
              <a:spLocks noChangeShapeType="1"/>
            </p:cNvSpPr>
            <p:nvPr/>
          </p:nvSpPr>
          <p:spPr bwMode="auto">
            <a:xfrm flipV="1">
              <a:off x="1339"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50" name="Line 39"/>
            <p:cNvSpPr>
              <a:spLocks noChangeShapeType="1"/>
            </p:cNvSpPr>
            <p:nvPr/>
          </p:nvSpPr>
          <p:spPr bwMode="auto">
            <a:xfrm flipV="1">
              <a:off x="1511"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51" name="Line 40"/>
            <p:cNvSpPr>
              <a:spLocks noChangeShapeType="1"/>
            </p:cNvSpPr>
            <p:nvPr/>
          </p:nvSpPr>
          <p:spPr bwMode="auto">
            <a:xfrm flipV="1">
              <a:off x="1514"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52" name="Line 41"/>
            <p:cNvSpPr>
              <a:spLocks noChangeShapeType="1"/>
            </p:cNvSpPr>
            <p:nvPr/>
          </p:nvSpPr>
          <p:spPr bwMode="auto">
            <a:xfrm flipV="1">
              <a:off x="1686"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53" name="Line 42"/>
            <p:cNvSpPr>
              <a:spLocks noChangeShapeType="1"/>
            </p:cNvSpPr>
            <p:nvPr/>
          </p:nvSpPr>
          <p:spPr bwMode="auto">
            <a:xfrm flipV="1">
              <a:off x="1689"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54" name="Line 43"/>
            <p:cNvSpPr>
              <a:spLocks noChangeShapeType="1"/>
            </p:cNvSpPr>
            <p:nvPr/>
          </p:nvSpPr>
          <p:spPr bwMode="auto">
            <a:xfrm flipV="1">
              <a:off x="1861"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55" name="Line 44"/>
            <p:cNvSpPr>
              <a:spLocks noChangeShapeType="1"/>
            </p:cNvSpPr>
            <p:nvPr/>
          </p:nvSpPr>
          <p:spPr bwMode="auto">
            <a:xfrm flipV="1">
              <a:off x="1864"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56" name="Line 45"/>
            <p:cNvSpPr>
              <a:spLocks noChangeShapeType="1"/>
            </p:cNvSpPr>
            <p:nvPr/>
          </p:nvSpPr>
          <p:spPr bwMode="auto">
            <a:xfrm flipV="1">
              <a:off x="2036"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57" name="Line 46"/>
            <p:cNvSpPr>
              <a:spLocks noChangeShapeType="1"/>
            </p:cNvSpPr>
            <p:nvPr/>
          </p:nvSpPr>
          <p:spPr bwMode="auto">
            <a:xfrm flipV="1">
              <a:off x="2039"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58" name="Line 47"/>
            <p:cNvSpPr>
              <a:spLocks noChangeShapeType="1"/>
            </p:cNvSpPr>
            <p:nvPr/>
          </p:nvSpPr>
          <p:spPr bwMode="auto">
            <a:xfrm flipV="1">
              <a:off x="2211"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59" name="Line 48"/>
            <p:cNvSpPr>
              <a:spLocks noChangeShapeType="1"/>
            </p:cNvSpPr>
            <p:nvPr/>
          </p:nvSpPr>
          <p:spPr bwMode="auto">
            <a:xfrm flipV="1">
              <a:off x="2214"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60" name="Line 49"/>
            <p:cNvSpPr>
              <a:spLocks noChangeShapeType="1"/>
            </p:cNvSpPr>
            <p:nvPr/>
          </p:nvSpPr>
          <p:spPr bwMode="auto">
            <a:xfrm flipV="1">
              <a:off x="2386"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61" name="Line 50"/>
            <p:cNvSpPr>
              <a:spLocks noChangeShapeType="1"/>
            </p:cNvSpPr>
            <p:nvPr/>
          </p:nvSpPr>
          <p:spPr bwMode="auto">
            <a:xfrm flipV="1">
              <a:off x="2389"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62" name="Line 51"/>
            <p:cNvSpPr>
              <a:spLocks noChangeShapeType="1"/>
            </p:cNvSpPr>
            <p:nvPr/>
          </p:nvSpPr>
          <p:spPr bwMode="auto">
            <a:xfrm flipV="1">
              <a:off x="2561"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63" name="Line 52"/>
            <p:cNvSpPr>
              <a:spLocks noChangeShapeType="1"/>
            </p:cNvSpPr>
            <p:nvPr/>
          </p:nvSpPr>
          <p:spPr bwMode="auto">
            <a:xfrm flipV="1">
              <a:off x="2564"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64" name="Line 53"/>
            <p:cNvSpPr>
              <a:spLocks noChangeShapeType="1"/>
            </p:cNvSpPr>
            <p:nvPr/>
          </p:nvSpPr>
          <p:spPr bwMode="auto">
            <a:xfrm flipV="1">
              <a:off x="2736"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65" name="Line 54"/>
            <p:cNvSpPr>
              <a:spLocks noChangeShapeType="1"/>
            </p:cNvSpPr>
            <p:nvPr/>
          </p:nvSpPr>
          <p:spPr bwMode="auto">
            <a:xfrm flipV="1">
              <a:off x="2739"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66" name="Line 55"/>
            <p:cNvSpPr>
              <a:spLocks noChangeShapeType="1"/>
            </p:cNvSpPr>
            <p:nvPr/>
          </p:nvSpPr>
          <p:spPr bwMode="auto">
            <a:xfrm flipV="1">
              <a:off x="2911"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67" name="Line 56"/>
            <p:cNvSpPr>
              <a:spLocks noChangeShapeType="1"/>
            </p:cNvSpPr>
            <p:nvPr/>
          </p:nvSpPr>
          <p:spPr bwMode="auto">
            <a:xfrm flipV="1">
              <a:off x="2914"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68" name="Line 57"/>
            <p:cNvSpPr>
              <a:spLocks noChangeShapeType="1"/>
            </p:cNvSpPr>
            <p:nvPr/>
          </p:nvSpPr>
          <p:spPr bwMode="auto">
            <a:xfrm flipV="1">
              <a:off x="3085"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69" name="Line 58"/>
            <p:cNvSpPr>
              <a:spLocks noChangeShapeType="1"/>
            </p:cNvSpPr>
            <p:nvPr/>
          </p:nvSpPr>
          <p:spPr bwMode="auto">
            <a:xfrm flipV="1">
              <a:off x="3088"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70" name="Line 59"/>
            <p:cNvSpPr>
              <a:spLocks noChangeShapeType="1"/>
            </p:cNvSpPr>
            <p:nvPr/>
          </p:nvSpPr>
          <p:spPr bwMode="auto">
            <a:xfrm flipV="1">
              <a:off x="3260"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71" name="Line 60"/>
            <p:cNvSpPr>
              <a:spLocks noChangeShapeType="1"/>
            </p:cNvSpPr>
            <p:nvPr/>
          </p:nvSpPr>
          <p:spPr bwMode="auto">
            <a:xfrm flipV="1">
              <a:off x="3263"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72" name="Line 61"/>
            <p:cNvSpPr>
              <a:spLocks noChangeShapeType="1"/>
            </p:cNvSpPr>
            <p:nvPr/>
          </p:nvSpPr>
          <p:spPr bwMode="auto">
            <a:xfrm flipV="1">
              <a:off x="3435"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73" name="Line 62"/>
            <p:cNvSpPr>
              <a:spLocks noChangeShapeType="1"/>
            </p:cNvSpPr>
            <p:nvPr/>
          </p:nvSpPr>
          <p:spPr bwMode="auto">
            <a:xfrm flipV="1">
              <a:off x="3438"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74" name="Line 63"/>
            <p:cNvSpPr>
              <a:spLocks noChangeShapeType="1"/>
            </p:cNvSpPr>
            <p:nvPr/>
          </p:nvSpPr>
          <p:spPr bwMode="auto">
            <a:xfrm flipV="1">
              <a:off x="3610"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75" name="Line 64"/>
            <p:cNvSpPr>
              <a:spLocks noChangeShapeType="1"/>
            </p:cNvSpPr>
            <p:nvPr/>
          </p:nvSpPr>
          <p:spPr bwMode="auto">
            <a:xfrm flipV="1">
              <a:off x="3613"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76" name="Line 65"/>
            <p:cNvSpPr>
              <a:spLocks noChangeShapeType="1"/>
            </p:cNvSpPr>
            <p:nvPr/>
          </p:nvSpPr>
          <p:spPr bwMode="auto">
            <a:xfrm flipV="1">
              <a:off x="3785"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77" name="Line 66"/>
            <p:cNvSpPr>
              <a:spLocks noChangeShapeType="1"/>
            </p:cNvSpPr>
            <p:nvPr/>
          </p:nvSpPr>
          <p:spPr bwMode="auto">
            <a:xfrm flipV="1">
              <a:off x="3788" y="1454"/>
              <a:ext cx="1" cy="2590"/>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78" name="Line 67"/>
            <p:cNvSpPr>
              <a:spLocks noChangeShapeType="1"/>
            </p:cNvSpPr>
            <p:nvPr/>
          </p:nvSpPr>
          <p:spPr bwMode="auto">
            <a:xfrm>
              <a:off x="115" y="3856"/>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79" name="Line 68"/>
            <p:cNvSpPr>
              <a:spLocks noChangeShapeType="1"/>
            </p:cNvSpPr>
            <p:nvPr/>
          </p:nvSpPr>
          <p:spPr bwMode="auto">
            <a:xfrm>
              <a:off x="115" y="3860"/>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80" name="Line 69"/>
            <p:cNvSpPr>
              <a:spLocks noChangeShapeType="1"/>
            </p:cNvSpPr>
            <p:nvPr/>
          </p:nvSpPr>
          <p:spPr bwMode="auto">
            <a:xfrm>
              <a:off x="115" y="3668"/>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81" name="Line 70"/>
            <p:cNvSpPr>
              <a:spLocks noChangeShapeType="1"/>
            </p:cNvSpPr>
            <p:nvPr/>
          </p:nvSpPr>
          <p:spPr bwMode="auto">
            <a:xfrm>
              <a:off x="115" y="3673"/>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82" name="Line 71"/>
            <p:cNvSpPr>
              <a:spLocks noChangeShapeType="1"/>
            </p:cNvSpPr>
            <p:nvPr/>
          </p:nvSpPr>
          <p:spPr bwMode="auto">
            <a:xfrm>
              <a:off x="115" y="3485"/>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83" name="Line 72"/>
            <p:cNvSpPr>
              <a:spLocks noChangeShapeType="1"/>
            </p:cNvSpPr>
            <p:nvPr/>
          </p:nvSpPr>
          <p:spPr bwMode="auto">
            <a:xfrm>
              <a:off x="115" y="3489"/>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84" name="Line 73"/>
            <p:cNvSpPr>
              <a:spLocks noChangeShapeType="1"/>
            </p:cNvSpPr>
            <p:nvPr/>
          </p:nvSpPr>
          <p:spPr bwMode="auto">
            <a:xfrm>
              <a:off x="115" y="3301"/>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85" name="Line 74"/>
            <p:cNvSpPr>
              <a:spLocks noChangeShapeType="1"/>
            </p:cNvSpPr>
            <p:nvPr/>
          </p:nvSpPr>
          <p:spPr bwMode="auto">
            <a:xfrm>
              <a:off x="115" y="3306"/>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86" name="Line 75"/>
            <p:cNvSpPr>
              <a:spLocks noChangeShapeType="1"/>
            </p:cNvSpPr>
            <p:nvPr/>
          </p:nvSpPr>
          <p:spPr bwMode="auto">
            <a:xfrm>
              <a:off x="115" y="3118"/>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87" name="Line 76"/>
            <p:cNvSpPr>
              <a:spLocks noChangeShapeType="1"/>
            </p:cNvSpPr>
            <p:nvPr/>
          </p:nvSpPr>
          <p:spPr bwMode="auto">
            <a:xfrm>
              <a:off x="115" y="3122"/>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88" name="Line 77"/>
            <p:cNvSpPr>
              <a:spLocks noChangeShapeType="1"/>
            </p:cNvSpPr>
            <p:nvPr/>
          </p:nvSpPr>
          <p:spPr bwMode="auto">
            <a:xfrm>
              <a:off x="115" y="2930"/>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89" name="Line 78"/>
            <p:cNvSpPr>
              <a:spLocks noChangeShapeType="1"/>
            </p:cNvSpPr>
            <p:nvPr/>
          </p:nvSpPr>
          <p:spPr bwMode="auto">
            <a:xfrm>
              <a:off x="115" y="2934"/>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90" name="Line 79"/>
            <p:cNvSpPr>
              <a:spLocks noChangeShapeType="1"/>
            </p:cNvSpPr>
            <p:nvPr/>
          </p:nvSpPr>
          <p:spPr bwMode="auto">
            <a:xfrm>
              <a:off x="115" y="2747"/>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91" name="Line 80"/>
            <p:cNvSpPr>
              <a:spLocks noChangeShapeType="1"/>
            </p:cNvSpPr>
            <p:nvPr/>
          </p:nvSpPr>
          <p:spPr bwMode="auto">
            <a:xfrm>
              <a:off x="115" y="2751"/>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92" name="Line 81"/>
            <p:cNvSpPr>
              <a:spLocks noChangeShapeType="1"/>
            </p:cNvSpPr>
            <p:nvPr/>
          </p:nvSpPr>
          <p:spPr bwMode="auto">
            <a:xfrm>
              <a:off x="115" y="2563"/>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93" name="Line 82"/>
            <p:cNvSpPr>
              <a:spLocks noChangeShapeType="1"/>
            </p:cNvSpPr>
            <p:nvPr/>
          </p:nvSpPr>
          <p:spPr bwMode="auto">
            <a:xfrm>
              <a:off x="115" y="2568"/>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94" name="Line 83"/>
            <p:cNvSpPr>
              <a:spLocks noChangeShapeType="1"/>
            </p:cNvSpPr>
            <p:nvPr/>
          </p:nvSpPr>
          <p:spPr bwMode="auto">
            <a:xfrm>
              <a:off x="115" y="2376"/>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95" name="Line 84"/>
            <p:cNvSpPr>
              <a:spLocks noChangeShapeType="1"/>
            </p:cNvSpPr>
            <p:nvPr/>
          </p:nvSpPr>
          <p:spPr bwMode="auto">
            <a:xfrm>
              <a:off x="115" y="2380"/>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96" name="Line 85"/>
            <p:cNvSpPr>
              <a:spLocks noChangeShapeType="1"/>
            </p:cNvSpPr>
            <p:nvPr/>
          </p:nvSpPr>
          <p:spPr bwMode="auto">
            <a:xfrm>
              <a:off x="115" y="2192"/>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97" name="Line 87"/>
            <p:cNvSpPr>
              <a:spLocks noChangeShapeType="1"/>
            </p:cNvSpPr>
            <p:nvPr/>
          </p:nvSpPr>
          <p:spPr bwMode="auto">
            <a:xfrm>
              <a:off x="115" y="2009"/>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98" name="Line 88"/>
            <p:cNvSpPr>
              <a:spLocks noChangeShapeType="1"/>
            </p:cNvSpPr>
            <p:nvPr/>
          </p:nvSpPr>
          <p:spPr bwMode="auto">
            <a:xfrm>
              <a:off x="115" y="2013"/>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399" name="Line 89"/>
            <p:cNvSpPr>
              <a:spLocks noChangeShapeType="1"/>
            </p:cNvSpPr>
            <p:nvPr/>
          </p:nvSpPr>
          <p:spPr bwMode="auto">
            <a:xfrm>
              <a:off x="115" y="1825"/>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400" name="Line 90"/>
            <p:cNvSpPr>
              <a:spLocks noChangeShapeType="1"/>
            </p:cNvSpPr>
            <p:nvPr/>
          </p:nvSpPr>
          <p:spPr bwMode="auto">
            <a:xfrm>
              <a:off x="115" y="1829"/>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401" name="Line 91"/>
            <p:cNvSpPr>
              <a:spLocks noChangeShapeType="1"/>
            </p:cNvSpPr>
            <p:nvPr/>
          </p:nvSpPr>
          <p:spPr bwMode="auto">
            <a:xfrm>
              <a:off x="115" y="1638"/>
              <a:ext cx="3851" cy="1"/>
            </a:xfrm>
            <a:prstGeom prst="line">
              <a:avLst/>
            </a:prstGeom>
            <a:noFill/>
            <a:ln w="3">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402" name="Line 93"/>
            <p:cNvSpPr>
              <a:spLocks noChangeShapeType="1"/>
            </p:cNvSpPr>
            <p:nvPr/>
          </p:nvSpPr>
          <p:spPr bwMode="auto">
            <a:xfrm>
              <a:off x="115" y="4035"/>
              <a:ext cx="3851"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03" name="Line 94"/>
            <p:cNvSpPr>
              <a:spLocks noChangeShapeType="1"/>
            </p:cNvSpPr>
            <p:nvPr/>
          </p:nvSpPr>
          <p:spPr bwMode="auto">
            <a:xfrm>
              <a:off x="115" y="4039"/>
              <a:ext cx="3851"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04" name="Line 95"/>
            <p:cNvSpPr>
              <a:spLocks noChangeShapeType="1"/>
            </p:cNvSpPr>
            <p:nvPr/>
          </p:nvSpPr>
          <p:spPr bwMode="auto">
            <a:xfrm>
              <a:off x="115" y="4044"/>
              <a:ext cx="3851"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05" name="Line 96"/>
            <p:cNvSpPr>
              <a:spLocks noChangeShapeType="1"/>
            </p:cNvSpPr>
            <p:nvPr/>
          </p:nvSpPr>
          <p:spPr bwMode="auto">
            <a:xfrm>
              <a:off x="115" y="4048"/>
              <a:ext cx="3851"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06" name="Rectangle 97"/>
            <p:cNvSpPr>
              <a:spLocks noChangeArrowheads="1"/>
            </p:cNvSpPr>
            <p:nvPr/>
          </p:nvSpPr>
          <p:spPr bwMode="auto">
            <a:xfrm>
              <a:off x="3906" y="3918"/>
              <a:ext cx="4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i="1">
                  <a:solidFill>
                    <a:srgbClr val="000000"/>
                  </a:solidFill>
                  <a:latin typeface="Times New Roman" pitchFamily="18" charset="0"/>
                </a:rPr>
                <a:t>x</a:t>
              </a:r>
              <a:endParaRPr lang="en-US"/>
            </a:p>
          </p:txBody>
        </p:sp>
        <p:sp>
          <p:nvSpPr>
            <p:cNvPr id="13407" name="Freeform 98"/>
            <p:cNvSpPr>
              <a:spLocks/>
            </p:cNvSpPr>
            <p:nvPr/>
          </p:nvSpPr>
          <p:spPr bwMode="auto">
            <a:xfrm>
              <a:off x="3933" y="4006"/>
              <a:ext cx="27" cy="75"/>
            </a:xfrm>
            <a:custGeom>
              <a:avLst/>
              <a:gdLst>
                <a:gd name="T0" fmla="*/ 0 w 27"/>
                <a:gd name="T1" fmla="*/ 0 h 75"/>
                <a:gd name="T2" fmla="*/ 27 w 27"/>
                <a:gd name="T3" fmla="*/ 38 h 75"/>
                <a:gd name="T4" fmla="*/ 0 w 27"/>
                <a:gd name="T5" fmla="*/ 75 h 75"/>
                <a:gd name="T6" fmla="*/ 0 w 27"/>
                <a:gd name="T7" fmla="*/ 0 h 75"/>
                <a:gd name="T8" fmla="*/ 0 60000 65536"/>
                <a:gd name="T9" fmla="*/ 0 60000 65536"/>
                <a:gd name="T10" fmla="*/ 0 60000 65536"/>
                <a:gd name="T11" fmla="*/ 0 60000 65536"/>
                <a:gd name="T12" fmla="*/ 0 w 27"/>
                <a:gd name="T13" fmla="*/ 0 h 75"/>
                <a:gd name="T14" fmla="*/ 27 w 27"/>
                <a:gd name="T15" fmla="*/ 75 h 75"/>
              </a:gdLst>
              <a:ahLst/>
              <a:cxnLst>
                <a:cxn ang="T8">
                  <a:pos x="T0" y="T1"/>
                </a:cxn>
                <a:cxn ang="T9">
                  <a:pos x="T2" y="T3"/>
                </a:cxn>
                <a:cxn ang="T10">
                  <a:pos x="T4" y="T5"/>
                </a:cxn>
                <a:cxn ang="T11">
                  <a:pos x="T6" y="T7"/>
                </a:cxn>
              </a:cxnLst>
              <a:rect l="T12" t="T13" r="T14" b="T15"/>
              <a:pathLst>
                <a:path w="27" h="75">
                  <a:moveTo>
                    <a:pt x="0" y="0"/>
                  </a:moveTo>
                  <a:lnTo>
                    <a:pt x="27" y="38"/>
                  </a:lnTo>
                  <a:lnTo>
                    <a:pt x="0" y="75"/>
                  </a:lnTo>
                  <a:lnTo>
                    <a:pt x="0" y="0"/>
                  </a:lnTo>
                  <a:close/>
                </a:path>
              </a:pathLst>
            </a:custGeom>
            <a:solidFill>
              <a:srgbClr val="000000"/>
            </a:solidFill>
            <a:ln w="3">
              <a:solidFill>
                <a:srgbClr val="000000"/>
              </a:solidFill>
              <a:round/>
              <a:headEnd/>
              <a:tailEnd/>
            </a:ln>
          </p:spPr>
          <p:txBody>
            <a:bodyPr/>
            <a:lstStyle/>
            <a:p>
              <a:endParaRPr lang="en-US"/>
            </a:p>
          </p:txBody>
        </p:sp>
        <p:sp>
          <p:nvSpPr>
            <p:cNvPr id="13408" name="Line 99"/>
            <p:cNvSpPr>
              <a:spLocks noChangeShapeType="1"/>
            </p:cNvSpPr>
            <p:nvPr/>
          </p:nvSpPr>
          <p:spPr bwMode="auto">
            <a:xfrm flipV="1">
              <a:off x="459" y="1454"/>
              <a:ext cx="1" cy="259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09" name="Line 100"/>
            <p:cNvSpPr>
              <a:spLocks noChangeShapeType="1"/>
            </p:cNvSpPr>
            <p:nvPr/>
          </p:nvSpPr>
          <p:spPr bwMode="auto">
            <a:xfrm flipV="1">
              <a:off x="462" y="1454"/>
              <a:ext cx="1" cy="259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10" name="Line 101"/>
            <p:cNvSpPr>
              <a:spLocks noChangeShapeType="1"/>
            </p:cNvSpPr>
            <p:nvPr/>
          </p:nvSpPr>
          <p:spPr bwMode="auto">
            <a:xfrm flipV="1">
              <a:off x="465" y="1454"/>
              <a:ext cx="1" cy="259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11" name="Line 102"/>
            <p:cNvSpPr>
              <a:spLocks noChangeShapeType="1"/>
            </p:cNvSpPr>
            <p:nvPr/>
          </p:nvSpPr>
          <p:spPr bwMode="auto">
            <a:xfrm flipV="1">
              <a:off x="468" y="1454"/>
              <a:ext cx="1" cy="259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12" name="Rectangle 103"/>
            <p:cNvSpPr>
              <a:spLocks noChangeArrowheads="1"/>
            </p:cNvSpPr>
            <p:nvPr/>
          </p:nvSpPr>
          <p:spPr bwMode="auto">
            <a:xfrm>
              <a:off x="501" y="1446"/>
              <a:ext cx="4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i="1">
                  <a:solidFill>
                    <a:srgbClr val="000000"/>
                  </a:solidFill>
                  <a:latin typeface="Times New Roman" pitchFamily="18" charset="0"/>
                </a:rPr>
                <a:t>y</a:t>
              </a:r>
              <a:endParaRPr lang="en-US"/>
            </a:p>
          </p:txBody>
        </p:sp>
        <p:sp>
          <p:nvSpPr>
            <p:cNvPr id="13413" name="Freeform 104"/>
            <p:cNvSpPr>
              <a:spLocks/>
            </p:cNvSpPr>
            <p:nvPr/>
          </p:nvSpPr>
          <p:spPr bwMode="auto">
            <a:xfrm>
              <a:off x="438" y="1458"/>
              <a:ext cx="54" cy="38"/>
            </a:xfrm>
            <a:custGeom>
              <a:avLst/>
              <a:gdLst>
                <a:gd name="T0" fmla="*/ 0 w 54"/>
                <a:gd name="T1" fmla="*/ 38 h 38"/>
                <a:gd name="T2" fmla="*/ 27 w 54"/>
                <a:gd name="T3" fmla="*/ 0 h 38"/>
                <a:gd name="T4" fmla="*/ 54 w 54"/>
                <a:gd name="T5" fmla="*/ 38 h 38"/>
                <a:gd name="T6" fmla="*/ 0 w 54"/>
                <a:gd name="T7" fmla="*/ 38 h 38"/>
                <a:gd name="T8" fmla="*/ 0 60000 65536"/>
                <a:gd name="T9" fmla="*/ 0 60000 65536"/>
                <a:gd name="T10" fmla="*/ 0 60000 65536"/>
                <a:gd name="T11" fmla="*/ 0 60000 65536"/>
                <a:gd name="T12" fmla="*/ 0 w 54"/>
                <a:gd name="T13" fmla="*/ 0 h 38"/>
                <a:gd name="T14" fmla="*/ 54 w 54"/>
                <a:gd name="T15" fmla="*/ 38 h 38"/>
              </a:gdLst>
              <a:ahLst/>
              <a:cxnLst>
                <a:cxn ang="T8">
                  <a:pos x="T0" y="T1"/>
                </a:cxn>
                <a:cxn ang="T9">
                  <a:pos x="T2" y="T3"/>
                </a:cxn>
                <a:cxn ang="T10">
                  <a:pos x="T4" y="T5"/>
                </a:cxn>
                <a:cxn ang="T11">
                  <a:pos x="T6" y="T7"/>
                </a:cxn>
              </a:cxnLst>
              <a:rect l="T12" t="T13" r="T14" b="T15"/>
              <a:pathLst>
                <a:path w="54" h="38">
                  <a:moveTo>
                    <a:pt x="0" y="38"/>
                  </a:moveTo>
                  <a:lnTo>
                    <a:pt x="27" y="0"/>
                  </a:lnTo>
                  <a:lnTo>
                    <a:pt x="54" y="38"/>
                  </a:lnTo>
                  <a:lnTo>
                    <a:pt x="0" y="38"/>
                  </a:lnTo>
                  <a:close/>
                </a:path>
              </a:pathLst>
            </a:custGeom>
            <a:solidFill>
              <a:srgbClr val="000000"/>
            </a:solidFill>
            <a:ln w="3">
              <a:solidFill>
                <a:srgbClr val="000000"/>
              </a:solidFill>
              <a:round/>
              <a:headEnd/>
              <a:tailEnd/>
            </a:ln>
          </p:spPr>
          <p:txBody>
            <a:bodyPr/>
            <a:lstStyle/>
            <a:p>
              <a:endParaRPr lang="en-US"/>
            </a:p>
          </p:txBody>
        </p:sp>
        <p:sp>
          <p:nvSpPr>
            <p:cNvPr id="13414" name="Rectangle 105"/>
            <p:cNvSpPr>
              <a:spLocks noChangeArrowheads="1"/>
            </p:cNvSpPr>
            <p:nvPr/>
          </p:nvSpPr>
          <p:spPr bwMode="auto">
            <a:xfrm>
              <a:off x="112" y="1454"/>
              <a:ext cx="3854" cy="2594"/>
            </a:xfrm>
            <a:prstGeom prst="rect">
              <a:avLst/>
            </a:prstGeom>
            <a:noFill/>
            <a:ln w="6">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15" name="Line 106"/>
            <p:cNvSpPr>
              <a:spLocks noChangeShapeType="1"/>
            </p:cNvSpPr>
            <p:nvPr/>
          </p:nvSpPr>
          <p:spPr bwMode="auto">
            <a:xfrm>
              <a:off x="290" y="4023"/>
              <a:ext cx="1" cy="4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16" name="Rectangle 107"/>
            <p:cNvSpPr>
              <a:spLocks noChangeArrowheads="1"/>
            </p:cNvSpPr>
            <p:nvPr/>
          </p:nvSpPr>
          <p:spPr bwMode="auto">
            <a:xfrm>
              <a:off x="260" y="3948"/>
              <a:ext cx="9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-2</a:t>
              </a:r>
              <a:endParaRPr lang="en-US"/>
            </a:p>
          </p:txBody>
        </p:sp>
        <p:sp>
          <p:nvSpPr>
            <p:cNvPr id="13417" name="Rectangle 108"/>
            <p:cNvSpPr>
              <a:spLocks noChangeArrowheads="1"/>
            </p:cNvSpPr>
            <p:nvPr/>
          </p:nvSpPr>
          <p:spPr bwMode="auto">
            <a:xfrm>
              <a:off x="477" y="3948"/>
              <a:ext cx="6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0</a:t>
              </a:r>
              <a:endParaRPr lang="en-US"/>
            </a:p>
          </p:txBody>
        </p:sp>
        <p:sp>
          <p:nvSpPr>
            <p:cNvPr id="13418" name="Line 109"/>
            <p:cNvSpPr>
              <a:spLocks noChangeShapeType="1"/>
            </p:cNvSpPr>
            <p:nvPr/>
          </p:nvSpPr>
          <p:spPr bwMode="auto">
            <a:xfrm>
              <a:off x="640" y="4023"/>
              <a:ext cx="1" cy="4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19" name="Rectangle 110"/>
            <p:cNvSpPr>
              <a:spLocks noChangeArrowheads="1"/>
            </p:cNvSpPr>
            <p:nvPr/>
          </p:nvSpPr>
          <p:spPr bwMode="auto">
            <a:xfrm>
              <a:off x="643" y="3948"/>
              <a:ext cx="6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2</a:t>
              </a:r>
              <a:endParaRPr lang="en-US"/>
            </a:p>
          </p:txBody>
        </p:sp>
        <p:sp>
          <p:nvSpPr>
            <p:cNvPr id="13420" name="Line 111"/>
            <p:cNvSpPr>
              <a:spLocks noChangeShapeType="1"/>
            </p:cNvSpPr>
            <p:nvPr/>
          </p:nvSpPr>
          <p:spPr bwMode="auto">
            <a:xfrm>
              <a:off x="815" y="4023"/>
              <a:ext cx="1" cy="4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21" name="Rectangle 112"/>
            <p:cNvSpPr>
              <a:spLocks noChangeArrowheads="1"/>
            </p:cNvSpPr>
            <p:nvPr/>
          </p:nvSpPr>
          <p:spPr bwMode="auto">
            <a:xfrm>
              <a:off x="818" y="3948"/>
              <a:ext cx="6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4</a:t>
              </a:r>
              <a:endParaRPr lang="en-US"/>
            </a:p>
          </p:txBody>
        </p:sp>
        <p:sp>
          <p:nvSpPr>
            <p:cNvPr id="13422" name="Line 113"/>
            <p:cNvSpPr>
              <a:spLocks noChangeShapeType="1"/>
            </p:cNvSpPr>
            <p:nvPr/>
          </p:nvSpPr>
          <p:spPr bwMode="auto">
            <a:xfrm>
              <a:off x="990" y="4023"/>
              <a:ext cx="1" cy="4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23" name="Rectangle 114"/>
            <p:cNvSpPr>
              <a:spLocks noChangeArrowheads="1"/>
            </p:cNvSpPr>
            <p:nvPr/>
          </p:nvSpPr>
          <p:spPr bwMode="auto">
            <a:xfrm>
              <a:off x="993" y="3948"/>
              <a:ext cx="6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6</a:t>
              </a:r>
              <a:endParaRPr lang="en-US"/>
            </a:p>
          </p:txBody>
        </p:sp>
        <p:sp>
          <p:nvSpPr>
            <p:cNvPr id="13424" name="Line 115"/>
            <p:cNvSpPr>
              <a:spLocks noChangeShapeType="1"/>
            </p:cNvSpPr>
            <p:nvPr/>
          </p:nvSpPr>
          <p:spPr bwMode="auto">
            <a:xfrm>
              <a:off x="1164" y="4023"/>
              <a:ext cx="1" cy="4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25" name="Rectangle 116"/>
            <p:cNvSpPr>
              <a:spLocks noChangeArrowheads="1"/>
            </p:cNvSpPr>
            <p:nvPr/>
          </p:nvSpPr>
          <p:spPr bwMode="auto">
            <a:xfrm>
              <a:off x="1167" y="3948"/>
              <a:ext cx="6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8</a:t>
              </a:r>
              <a:endParaRPr lang="en-US"/>
            </a:p>
          </p:txBody>
        </p:sp>
        <p:sp>
          <p:nvSpPr>
            <p:cNvPr id="13426" name="Line 117"/>
            <p:cNvSpPr>
              <a:spLocks noChangeShapeType="1"/>
            </p:cNvSpPr>
            <p:nvPr/>
          </p:nvSpPr>
          <p:spPr bwMode="auto">
            <a:xfrm>
              <a:off x="1339" y="4023"/>
              <a:ext cx="1" cy="4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27" name="Rectangle 118"/>
            <p:cNvSpPr>
              <a:spLocks noChangeArrowheads="1"/>
            </p:cNvSpPr>
            <p:nvPr/>
          </p:nvSpPr>
          <p:spPr bwMode="auto">
            <a:xfrm>
              <a:off x="1309" y="3948"/>
              <a:ext cx="9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10</a:t>
              </a:r>
              <a:endParaRPr lang="en-US"/>
            </a:p>
          </p:txBody>
        </p:sp>
        <p:sp>
          <p:nvSpPr>
            <p:cNvPr id="13428" name="Line 119"/>
            <p:cNvSpPr>
              <a:spLocks noChangeShapeType="1"/>
            </p:cNvSpPr>
            <p:nvPr/>
          </p:nvSpPr>
          <p:spPr bwMode="auto">
            <a:xfrm>
              <a:off x="1514" y="4023"/>
              <a:ext cx="1" cy="4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29" name="Rectangle 120"/>
            <p:cNvSpPr>
              <a:spLocks noChangeArrowheads="1"/>
            </p:cNvSpPr>
            <p:nvPr/>
          </p:nvSpPr>
          <p:spPr bwMode="auto">
            <a:xfrm>
              <a:off x="1484" y="3948"/>
              <a:ext cx="9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12</a:t>
              </a:r>
              <a:endParaRPr lang="en-US"/>
            </a:p>
          </p:txBody>
        </p:sp>
        <p:sp>
          <p:nvSpPr>
            <p:cNvPr id="13430" name="Line 121"/>
            <p:cNvSpPr>
              <a:spLocks noChangeShapeType="1"/>
            </p:cNvSpPr>
            <p:nvPr/>
          </p:nvSpPr>
          <p:spPr bwMode="auto">
            <a:xfrm>
              <a:off x="1689" y="4023"/>
              <a:ext cx="1" cy="4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31" name="Rectangle 122"/>
            <p:cNvSpPr>
              <a:spLocks noChangeArrowheads="1"/>
            </p:cNvSpPr>
            <p:nvPr/>
          </p:nvSpPr>
          <p:spPr bwMode="auto">
            <a:xfrm>
              <a:off x="1659" y="3948"/>
              <a:ext cx="9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14</a:t>
              </a:r>
              <a:endParaRPr lang="en-US"/>
            </a:p>
          </p:txBody>
        </p:sp>
        <p:sp>
          <p:nvSpPr>
            <p:cNvPr id="13432" name="Line 123"/>
            <p:cNvSpPr>
              <a:spLocks noChangeShapeType="1"/>
            </p:cNvSpPr>
            <p:nvPr/>
          </p:nvSpPr>
          <p:spPr bwMode="auto">
            <a:xfrm>
              <a:off x="1864" y="4023"/>
              <a:ext cx="1" cy="4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33" name="Rectangle 124"/>
            <p:cNvSpPr>
              <a:spLocks noChangeArrowheads="1"/>
            </p:cNvSpPr>
            <p:nvPr/>
          </p:nvSpPr>
          <p:spPr bwMode="auto">
            <a:xfrm>
              <a:off x="1834" y="3948"/>
              <a:ext cx="9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16</a:t>
              </a:r>
              <a:endParaRPr lang="en-US"/>
            </a:p>
          </p:txBody>
        </p:sp>
        <p:sp>
          <p:nvSpPr>
            <p:cNvPr id="13434" name="Line 125"/>
            <p:cNvSpPr>
              <a:spLocks noChangeShapeType="1"/>
            </p:cNvSpPr>
            <p:nvPr/>
          </p:nvSpPr>
          <p:spPr bwMode="auto">
            <a:xfrm>
              <a:off x="2039" y="4023"/>
              <a:ext cx="1" cy="4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35" name="Rectangle 126"/>
            <p:cNvSpPr>
              <a:spLocks noChangeArrowheads="1"/>
            </p:cNvSpPr>
            <p:nvPr/>
          </p:nvSpPr>
          <p:spPr bwMode="auto">
            <a:xfrm>
              <a:off x="2009" y="3948"/>
              <a:ext cx="9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18</a:t>
              </a:r>
              <a:endParaRPr lang="en-US"/>
            </a:p>
          </p:txBody>
        </p:sp>
        <p:sp>
          <p:nvSpPr>
            <p:cNvPr id="13436" name="Line 127"/>
            <p:cNvSpPr>
              <a:spLocks noChangeShapeType="1"/>
            </p:cNvSpPr>
            <p:nvPr/>
          </p:nvSpPr>
          <p:spPr bwMode="auto">
            <a:xfrm>
              <a:off x="2214" y="4023"/>
              <a:ext cx="1" cy="4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37" name="Rectangle 128"/>
            <p:cNvSpPr>
              <a:spLocks noChangeArrowheads="1"/>
            </p:cNvSpPr>
            <p:nvPr/>
          </p:nvSpPr>
          <p:spPr bwMode="auto">
            <a:xfrm>
              <a:off x="2184" y="3948"/>
              <a:ext cx="9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20</a:t>
              </a:r>
              <a:endParaRPr lang="en-US"/>
            </a:p>
          </p:txBody>
        </p:sp>
        <p:sp>
          <p:nvSpPr>
            <p:cNvPr id="13438" name="Line 129"/>
            <p:cNvSpPr>
              <a:spLocks noChangeShapeType="1"/>
            </p:cNvSpPr>
            <p:nvPr/>
          </p:nvSpPr>
          <p:spPr bwMode="auto">
            <a:xfrm>
              <a:off x="2389" y="4023"/>
              <a:ext cx="1" cy="4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39" name="Rectangle 130"/>
            <p:cNvSpPr>
              <a:spLocks noChangeArrowheads="1"/>
            </p:cNvSpPr>
            <p:nvPr/>
          </p:nvSpPr>
          <p:spPr bwMode="auto">
            <a:xfrm>
              <a:off x="2359" y="3948"/>
              <a:ext cx="9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22</a:t>
              </a:r>
              <a:endParaRPr lang="en-US"/>
            </a:p>
          </p:txBody>
        </p:sp>
        <p:sp>
          <p:nvSpPr>
            <p:cNvPr id="13440" name="Line 131"/>
            <p:cNvSpPr>
              <a:spLocks noChangeShapeType="1"/>
            </p:cNvSpPr>
            <p:nvPr/>
          </p:nvSpPr>
          <p:spPr bwMode="auto">
            <a:xfrm>
              <a:off x="2564" y="4023"/>
              <a:ext cx="1" cy="4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41" name="Rectangle 132"/>
            <p:cNvSpPr>
              <a:spLocks noChangeArrowheads="1"/>
            </p:cNvSpPr>
            <p:nvPr/>
          </p:nvSpPr>
          <p:spPr bwMode="auto">
            <a:xfrm>
              <a:off x="2534" y="3948"/>
              <a:ext cx="9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24</a:t>
              </a:r>
              <a:endParaRPr lang="en-US"/>
            </a:p>
          </p:txBody>
        </p:sp>
        <p:sp>
          <p:nvSpPr>
            <p:cNvPr id="13442" name="Line 133"/>
            <p:cNvSpPr>
              <a:spLocks noChangeShapeType="1"/>
            </p:cNvSpPr>
            <p:nvPr/>
          </p:nvSpPr>
          <p:spPr bwMode="auto">
            <a:xfrm>
              <a:off x="2739" y="4023"/>
              <a:ext cx="1" cy="4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43" name="Rectangle 134"/>
            <p:cNvSpPr>
              <a:spLocks noChangeArrowheads="1"/>
            </p:cNvSpPr>
            <p:nvPr/>
          </p:nvSpPr>
          <p:spPr bwMode="auto">
            <a:xfrm>
              <a:off x="2708" y="3948"/>
              <a:ext cx="9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26</a:t>
              </a:r>
              <a:endParaRPr lang="en-US"/>
            </a:p>
          </p:txBody>
        </p:sp>
        <p:sp>
          <p:nvSpPr>
            <p:cNvPr id="13444" name="Line 135"/>
            <p:cNvSpPr>
              <a:spLocks noChangeShapeType="1"/>
            </p:cNvSpPr>
            <p:nvPr/>
          </p:nvSpPr>
          <p:spPr bwMode="auto">
            <a:xfrm>
              <a:off x="2914" y="4023"/>
              <a:ext cx="1" cy="4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45" name="Rectangle 136"/>
            <p:cNvSpPr>
              <a:spLocks noChangeArrowheads="1"/>
            </p:cNvSpPr>
            <p:nvPr/>
          </p:nvSpPr>
          <p:spPr bwMode="auto">
            <a:xfrm>
              <a:off x="2883" y="3948"/>
              <a:ext cx="9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28</a:t>
              </a:r>
              <a:endParaRPr lang="en-US"/>
            </a:p>
          </p:txBody>
        </p:sp>
        <p:sp>
          <p:nvSpPr>
            <p:cNvPr id="13446" name="Line 137"/>
            <p:cNvSpPr>
              <a:spLocks noChangeShapeType="1"/>
            </p:cNvSpPr>
            <p:nvPr/>
          </p:nvSpPr>
          <p:spPr bwMode="auto">
            <a:xfrm>
              <a:off x="3088" y="4023"/>
              <a:ext cx="1" cy="4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47" name="Rectangle 138"/>
            <p:cNvSpPr>
              <a:spLocks noChangeArrowheads="1"/>
            </p:cNvSpPr>
            <p:nvPr/>
          </p:nvSpPr>
          <p:spPr bwMode="auto">
            <a:xfrm>
              <a:off x="3058" y="3948"/>
              <a:ext cx="9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30</a:t>
              </a:r>
              <a:endParaRPr lang="en-US"/>
            </a:p>
          </p:txBody>
        </p:sp>
        <p:sp>
          <p:nvSpPr>
            <p:cNvPr id="13448" name="Line 139"/>
            <p:cNvSpPr>
              <a:spLocks noChangeShapeType="1"/>
            </p:cNvSpPr>
            <p:nvPr/>
          </p:nvSpPr>
          <p:spPr bwMode="auto">
            <a:xfrm>
              <a:off x="3263" y="4023"/>
              <a:ext cx="1" cy="4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49" name="Rectangle 140"/>
            <p:cNvSpPr>
              <a:spLocks noChangeArrowheads="1"/>
            </p:cNvSpPr>
            <p:nvPr/>
          </p:nvSpPr>
          <p:spPr bwMode="auto">
            <a:xfrm>
              <a:off x="3233" y="3948"/>
              <a:ext cx="9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32</a:t>
              </a:r>
              <a:endParaRPr lang="en-US"/>
            </a:p>
          </p:txBody>
        </p:sp>
        <p:sp>
          <p:nvSpPr>
            <p:cNvPr id="13450" name="Line 141"/>
            <p:cNvSpPr>
              <a:spLocks noChangeShapeType="1"/>
            </p:cNvSpPr>
            <p:nvPr/>
          </p:nvSpPr>
          <p:spPr bwMode="auto">
            <a:xfrm>
              <a:off x="3438" y="4023"/>
              <a:ext cx="1" cy="4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51" name="Rectangle 142"/>
            <p:cNvSpPr>
              <a:spLocks noChangeArrowheads="1"/>
            </p:cNvSpPr>
            <p:nvPr/>
          </p:nvSpPr>
          <p:spPr bwMode="auto">
            <a:xfrm>
              <a:off x="3408" y="3948"/>
              <a:ext cx="9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34</a:t>
              </a:r>
              <a:endParaRPr lang="en-US"/>
            </a:p>
          </p:txBody>
        </p:sp>
        <p:sp>
          <p:nvSpPr>
            <p:cNvPr id="13452" name="Line 143"/>
            <p:cNvSpPr>
              <a:spLocks noChangeShapeType="1"/>
            </p:cNvSpPr>
            <p:nvPr/>
          </p:nvSpPr>
          <p:spPr bwMode="auto">
            <a:xfrm>
              <a:off x="3613" y="4023"/>
              <a:ext cx="1" cy="4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53" name="Rectangle 144"/>
            <p:cNvSpPr>
              <a:spLocks noChangeArrowheads="1"/>
            </p:cNvSpPr>
            <p:nvPr/>
          </p:nvSpPr>
          <p:spPr bwMode="auto">
            <a:xfrm>
              <a:off x="3583" y="3948"/>
              <a:ext cx="9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36</a:t>
              </a:r>
              <a:endParaRPr lang="en-US"/>
            </a:p>
          </p:txBody>
        </p:sp>
        <p:sp>
          <p:nvSpPr>
            <p:cNvPr id="13454" name="Line 145"/>
            <p:cNvSpPr>
              <a:spLocks noChangeShapeType="1"/>
            </p:cNvSpPr>
            <p:nvPr/>
          </p:nvSpPr>
          <p:spPr bwMode="auto">
            <a:xfrm>
              <a:off x="3788" y="4023"/>
              <a:ext cx="1" cy="46"/>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55" name="Rectangle 146"/>
            <p:cNvSpPr>
              <a:spLocks noChangeArrowheads="1"/>
            </p:cNvSpPr>
            <p:nvPr/>
          </p:nvSpPr>
          <p:spPr bwMode="auto">
            <a:xfrm>
              <a:off x="3758" y="3948"/>
              <a:ext cx="9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38</a:t>
              </a:r>
              <a:endParaRPr lang="en-US"/>
            </a:p>
          </p:txBody>
        </p:sp>
        <p:sp>
          <p:nvSpPr>
            <p:cNvPr id="13456" name="Rectangle 147"/>
            <p:cNvSpPr>
              <a:spLocks noChangeArrowheads="1"/>
            </p:cNvSpPr>
            <p:nvPr/>
          </p:nvSpPr>
          <p:spPr bwMode="auto">
            <a:xfrm>
              <a:off x="266" y="3631"/>
              <a:ext cx="21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2x10^4</a:t>
              </a:r>
              <a:endParaRPr lang="en-US"/>
            </a:p>
          </p:txBody>
        </p:sp>
        <p:sp>
          <p:nvSpPr>
            <p:cNvPr id="13457" name="Line 148"/>
            <p:cNvSpPr>
              <a:spLocks noChangeShapeType="1"/>
            </p:cNvSpPr>
            <p:nvPr/>
          </p:nvSpPr>
          <p:spPr bwMode="auto">
            <a:xfrm>
              <a:off x="450" y="3673"/>
              <a:ext cx="33"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58" name="Rectangle 149"/>
            <p:cNvSpPr>
              <a:spLocks noChangeArrowheads="1"/>
            </p:cNvSpPr>
            <p:nvPr/>
          </p:nvSpPr>
          <p:spPr bwMode="auto">
            <a:xfrm>
              <a:off x="266" y="3264"/>
              <a:ext cx="21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4x10^4</a:t>
              </a:r>
              <a:endParaRPr lang="en-US"/>
            </a:p>
          </p:txBody>
        </p:sp>
        <p:sp>
          <p:nvSpPr>
            <p:cNvPr id="13459" name="Line 150"/>
            <p:cNvSpPr>
              <a:spLocks noChangeShapeType="1"/>
            </p:cNvSpPr>
            <p:nvPr/>
          </p:nvSpPr>
          <p:spPr bwMode="auto">
            <a:xfrm>
              <a:off x="450" y="3306"/>
              <a:ext cx="33"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60" name="Rectangle 151"/>
            <p:cNvSpPr>
              <a:spLocks noChangeArrowheads="1"/>
            </p:cNvSpPr>
            <p:nvPr/>
          </p:nvSpPr>
          <p:spPr bwMode="auto">
            <a:xfrm>
              <a:off x="266" y="2893"/>
              <a:ext cx="21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6x10^4</a:t>
              </a:r>
              <a:endParaRPr lang="en-US"/>
            </a:p>
          </p:txBody>
        </p:sp>
        <p:sp>
          <p:nvSpPr>
            <p:cNvPr id="13461" name="Line 152"/>
            <p:cNvSpPr>
              <a:spLocks noChangeShapeType="1"/>
            </p:cNvSpPr>
            <p:nvPr/>
          </p:nvSpPr>
          <p:spPr bwMode="auto">
            <a:xfrm>
              <a:off x="450" y="2934"/>
              <a:ext cx="33"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62" name="Rectangle 153"/>
            <p:cNvSpPr>
              <a:spLocks noChangeArrowheads="1"/>
            </p:cNvSpPr>
            <p:nvPr/>
          </p:nvSpPr>
          <p:spPr bwMode="auto">
            <a:xfrm>
              <a:off x="266" y="2526"/>
              <a:ext cx="21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8x10^4</a:t>
              </a:r>
              <a:endParaRPr lang="en-US"/>
            </a:p>
          </p:txBody>
        </p:sp>
        <p:sp>
          <p:nvSpPr>
            <p:cNvPr id="13463" name="Line 154"/>
            <p:cNvSpPr>
              <a:spLocks noChangeShapeType="1"/>
            </p:cNvSpPr>
            <p:nvPr/>
          </p:nvSpPr>
          <p:spPr bwMode="auto">
            <a:xfrm>
              <a:off x="450" y="2568"/>
              <a:ext cx="33"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64" name="Rectangle 155"/>
            <p:cNvSpPr>
              <a:spLocks noChangeArrowheads="1"/>
            </p:cNvSpPr>
            <p:nvPr/>
          </p:nvSpPr>
          <p:spPr bwMode="auto">
            <a:xfrm>
              <a:off x="326" y="2155"/>
              <a:ext cx="15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10^5</a:t>
              </a:r>
              <a:endParaRPr lang="en-US"/>
            </a:p>
          </p:txBody>
        </p:sp>
        <p:sp>
          <p:nvSpPr>
            <p:cNvPr id="13465" name="Line 156"/>
            <p:cNvSpPr>
              <a:spLocks noChangeShapeType="1"/>
            </p:cNvSpPr>
            <p:nvPr/>
          </p:nvSpPr>
          <p:spPr bwMode="auto">
            <a:xfrm>
              <a:off x="450" y="2196"/>
              <a:ext cx="33"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66" name="Rectangle 157"/>
            <p:cNvSpPr>
              <a:spLocks noChangeArrowheads="1"/>
            </p:cNvSpPr>
            <p:nvPr/>
          </p:nvSpPr>
          <p:spPr bwMode="auto">
            <a:xfrm>
              <a:off x="206" y="1788"/>
              <a:ext cx="27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Courier New" pitchFamily="49" charset="0"/>
                </a:rPr>
                <a:t>1.2x10^5</a:t>
              </a:r>
              <a:endParaRPr lang="en-US"/>
            </a:p>
          </p:txBody>
        </p:sp>
        <p:sp>
          <p:nvSpPr>
            <p:cNvPr id="13467" name="Line 158"/>
            <p:cNvSpPr>
              <a:spLocks noChangeShapeType="1"/>
            </p:cNvSpPr>
            <p:nvPr/>
          </p:nvSpPr>
          <p:spPr bwMode="auto">
            <a:xfrm>
              <a:off x="450" y="1829"/>
              <a:ext cx="33" cy="1"/>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68" name="Freeform 159"/>
            <p:cNvSpPr>
              <a:spLocks/>
            </p:cNvSpPr>
            <p:nvPr/>
          </p:nvSpPr>
          <p:spPr bwMode="auto">
            <a:xfrm>
              <a:off x="465" y="3956"/>
              <a:ext cx="36" cy="88"/>
            </a:xfrm>
            <a:custGeom>
              <a:avLst/>
              <a:gdLst>
                <a:gd name="T0" fmla="*/ 236196 w 12"/>
                <a:gd name="T1" fmla="*/ 0 h 21"/>
                <a:gd name="T2" fmla="*/ 196830 w 12"/>
                <a:gd name="T3" fmla="*/ 1613949 h 21"/>
                <a:gd name="T4" fmla="*/ 157464 w 12"/>
                <a:gd name="T5" fmla="*/ 2766573 h 21"/>
                <a:gd name="T6" fmla="*/ 118098 w 12"/>
                <a:gd name="T7" fmla="*/ 4380522 h 21"/>
                <a:gd name="T8" fmla="*/ 78732 w 12"/>
                <a:gd name="T9" fmla="*/ 5604091 h 21"/>
                <a:gd name="T10" fmla="*/ 39366 w 12"/>
                <a:gd name="T11" fmla="*/ 7126131 h 21"/>
                <a:gd name="T12" fmla="*/ 0 w 12"/>
                <a:gd name="T13" fmla="*/ 8370685 h 21"/>
                <a:gd name="T14" fmla="*/ 0 60000 65536"/>
                <a:gd name="T15" fmla="*/ 0 60000 65536"/>
                <a:gd name="T16" fmla="*/ 0 60000 65536"/>
                <a:gd name="T17" fmla="*/ 0 60000 65536"/>
                <a:gd name="T18" fmla="*/ 0 60000 65536"/>
                <a:gd name="T19" fmla="*/ 0 60000 65536"/>
                <a:gd name="T20" fmla="*/ 0 60000 65536"/>
                <a:gd name="T21" fmla="*/ 0 w 12"/>
                <a:gd name="T22" fmla="*/ 0 h 21"/>
                <a:gd name="T23" fmla="*/ 12 w 1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1">
                  <a:moveTo>
                    <a:pt x="12" y="0"/>
                  </a:moveTo>
                  <a:lnTo>
                    <a:pt x="10" y="4"/>
                  </a:lnTo>
                  <a:lnTo>
                    <a:pt x="8" y="7"/>
                  </a:lnTo>
                  <a:lnTo>
                    <a:pt x="6" y="11"/>
                  </a:lnTo>
                  <a:lnTo>
                    <a:pt x="4" y="14"/>
                  </a:lnTo>
                  <a:lnTo>
                    <a:pt x="2" y="18"/>
                  </a:lnTo>
                  <a:lnTo>
                    <a:pt x="0" y="21"/>
                  </a:lnTo>
                </a:path>
              </a:pathLst>
            </a:custGeom>
            <a:noFill/>
            <a:ln w="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69" name="Rectangle 161"/>
            <p:cNvSpPr>
              <a:spLocks noChangeArrowheads="1"/>
            </p:cNvSpPr>
            <p:nvPr/>
          </p:nvSpPr>
          <p:spPr bwMode="auto">
            <a:xfrm>
              <a:off x="112" y="1454"/>
              <a:ext cx="3854" cy="2594"/>
            </a:xfrm>
            <a:prstGeom prst="rect">
              <a:avLst/>
            </a:prstGeom>
            <a:noFill/>
            <a:ln w="6">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9560" name="Oval 8"/>
          <p:cNvSpPr>
            <a:spLocks noChangeArrowheads="1"/>
          </p:cNvSpPr>
          <p:nvPr/>
        </p:nvSpPr>
        <p:spPr bwMode="auto">
          <a:xfrm>
            <a:off x="852488" y="5470525"/>
            <a:ext cx="88900" cy="90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79561" name="Oval 9"/>
          <p:cNvSpPr>
            <a:spLocks noChangeArrowheads="1"/>
          </p:cNvSpPr>
          <p:nvPr/>
        </p:nvSpPr>
        <p:spPr bwMode="auto">
          <a:xfrm>
            <a:off x="5313363" y="5461000"/>
            <a:ext cx="88900" cy="90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79562" name="Oval 10"/>
          <p:cNvSpPr>
            <a:spLocks noChangeArrowheads="1"/>
          </p:cNvSpPr>
          <p:nvPr/>
        </p:nvSpPr>
        <p:spPr bwMode="auto">
          <a:xfrm>
            <a:off x="2730500" y="3125788"/>
            <a:ext cx="88900" cy="90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79563" name="Oval 11"/>
          <p:cNvSpPr>
            <a:spLocks noChangeArrowheads="1"/>
          </p:cNvSpPr>
          <p:nvPr/>
        </p:nvSpPr>
        <p:spPr bwMode="auto">
          <a:xfrm>
            <a:off x="1466850" y="4294188"/>
            <a:ext cx="88900" cy="90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79564" name="Oval 12"/>
          <p:cNvSpPr>
            <a:spLocks noChangeArrowheads="1"/>
          </p:cNvSpPr>
          <p:nvPr/>
        </p:nvSpPr>
        <p:spPr bwMode="auto">
          <a:xfrm>
            <a:off x="4681538" y="4310063"/>
            <a:ext cx="88900" cy="90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79567" name="Oval 15"/>
          <p:cNvSpPr>
            <a:spLocks noChangeArrowheads="1"/>
          </p:cNvSpPr>
          <p:nvPr/>
        </p:nvSpPr>
        <p:spPr bwMode="auto">
          <a:xfrm>
            <a:off x="3479800" y="3132138"/>
            <a:ext cx="88900" cy="90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79568" name="Oval 16"/>
          <p:cNvSpPr>
            <a:spLocks noChangeArrowheads="1"/>
          </p:cNvSpPr>
          <p:nvPr/>
        </p:nvSpPr>
        <p:spPr bwMode="auto">
          <a:xfrm>
            <a:off x="3065463" y="3035609"/>
            <a:ext cx="88900" cy="90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2" name="Freeform 160"/>
          <p:cNvSpPr>
            <a:spLocks/>
          </p:cNvSpPr>
          <p:nvPr/>
        </p:nvSpPr>
        <p:spPr bwMode="auto">
          <a:xfrm>
            <a:off x="685800" y="3103563"/>
            <a:ext cx="4940300" cy="3044825"/>
          </a:xfrm>
          <a:custGeom>
            <a:avLst/>
            <a:gdLst>
              <a:gd name="T0" fmla="*/ 2147483647 w 1032"/>
              <a:gd name="T1" fmla="*/ 2147483647 h 460"/>
              <a:gd name="T2" fmla="*/ 2147483647 w 1032"/>
              <a:gd name="T3" fmla="*/ 2147483647 h 460"/>
              <a:gd name="T4" fmla="*/ 2147483647 w 1032"/>
              <a:gd name="T5" fmla="*/ 2147483647 h 460"/>
              <a:gd name="T6" fmla="*/ 2147483647 w 1032"/>
              <a:gd name="T7" fmla="*/ 2147483647 h 460"/>
              <a:gd name="T8" fmla="*/ 2147483647 w 1032"/>
              <a:gd name="T9" fmla="*/ 2147483647 h 460"/>
              <a:gd name="T10" fmla="*/ 2147483647 w 1032"/>
              <a:gd name="T11" fmla="*/ 2147483647 h 460"/>
              <a:gd name="T12" fmla="*/ 2147483647 w 1032"/>
              <a:gd name="T13" fmla="*/ 2147483647 h 460"/>
              <a:gd name="T14" fmla="*/ 2147483647 w 1032"/>
              <a:gd name="T15" fmla="*/ 2147483647 h 460"/>
              <a:gd name="T16" fmla="*/ 2147483647 w 1032"/>
              <a:gd name="T17" fmla="*/ 2147483647 h 460"/>
              <a:gd name="T18" fmla="*/ 2147483647 w 1032"/>
              <a:gd name="T19" fmla="*/ 2147483647 h 460"/>
              <a:gd name="T20" fmla="*/ 2147483647 w 1032"/>
              <a:gd name="T21" fmla="*/ 2147483647 h 460"/>
              <a:gd name="T22" fmla="*/ 2147483647 w 1032"/>
              <a:gd name="T23" fmla="*/ 2147483647 h 460"/>
              <a:gd name="T24" fmla="*/ 2147483647 w 1032"/>
              <a:gd name="T25" fmla="*/ 2147483647 h 460"/>
              <a:gd name="T26" fmla="*/ 2147483647 w 1032"/>
              <a:gd name="T27" fmla="*/ 2147483647 h 460"/>
              <a:gd name="T28" fmla="*/ 2147483647 w 1032"/>
              <a:gd name="T29" fmla="*/ 2147483647 h 460"/>
              <a:gd name="T30" fmla="*/ 2147483647 w 1032"/>
              <a:gd name="T31" fmla="*/ 2147483647 h 460"/>
              <a:gd name="T32" fmla="*/ 2147483647 w 1032"/>
              <a:gd name="T33" fmla="*/ 2147483647 h 460"/>
              <a:gd name="T34" fmla="*/ 2147483647 w 1032"/>
              <a:gd name="T35" fmla="*/ 2147483647 h 460"/>
              <a:gd name="T36" fmla="*/ 2147483647 w 1032"/>
              <a:gd name="T37" fmla="*/ 2147483647 h 460"/>
              <a:gd name="T38" fmla="*/ 2147483647 w 1032"/>
              <a:gd name="T39" fmla="*/ 2147483647 h 460"/>
              <a:gd name="T40" fmla="*/ 2147483647 w 1032"/>
              <a:gd name="T41" fmla="*/ 2147483647 h 460"/>
              <a:gd name="T42" fmla="*/ 2147483647 w 1032"/>
              <a:gd name="T43" fmla="*/ 2147483647 h 460"/>
              <a:gd name="T44" fmla="*/ 2147483647 w 1032"/>
              <a:gd name="T45" fmla="*/ 2147483647 h 460"/>
              <a:gd name="T46" fmla="*/ 2147483647 w 1032"/>
              <a:gd name="T47" fmla="*/ 2147483647 h 460"/>
              <a:gd name="T48" fmla="*/ 2147483647 w 1032"/>
              <a:gd name="T49" fmla="*/ 2147483647 h 460"/>
              <a:gd name="T50" fmla="*/ 2147483647 w 1032"/>
              <a:gd name="T51" fmla="*/ 2147483647 h 460"/>
              <a:gd name="T52" fmla="*/ 2147483647 w 1032"/>
              <a:gd name="T53" fmla="*/ 2147483647 h 460"/>
              <a:gd name="T54" fmla="*/ 2147483647 w 1032"/>
              <a:gd name="T55" fmla="*/ 2147483647 h 460"/>
              <a:gd name="T56" fmla="*/ 2147483647 w 1032"/>
              <a:gd name="T57" fmla="*/ 2147483647 h 460"/>
              <a:gd name="T58" fmla="*/ 2147483647 w 1032"/>
              <a:gd name="T59" fmla="*/ 2147483647 h 460"/>
              <a:gd name="T60" fmla="*/ 2147483647 w 1032"/>
              <a:gd name="T61" fmla="*/ 2147483647 h 460"/>
              <a:gd name="T62" fmla="*/ 2147483647 w 1032"/>
              <a:gd name="T63" fmla="*/ 2147483647 h 460"/>
              <a:gd name="T64" fmla="*/ 2147483647 w 1032"/>
              <a:gd name="T65" fmla="*/ 2147483647 h 460"/>
              <a:gd name="T66" fmla="*/ 2147483647 w 1032"/>
              <a:gd name="T67" fmla="*/ 2147483647 h 460"/>
              <a:gd name="T68" fmla="*/ 2147483647 w 1032"/>
              <a:gd name="T69" fmla="*/ 2147483647 h 460"/>
              <a:gd name="T70" fmla="*/ 2147483647 w 1032"/>
              <a:gd name="T71" fmla="*/ 2147483647 h 460"/>
              <a:gd name="T72" fmla="*/ 2147483647 w 1032"/>
              <a:gd name="T73" fmla="*/ 2147483647 h 460"/>
              <a:gd name="T74" fmla="*/ 2147483647 w 1032"/>
              <a:gd name="T75" fmla="*/ 2147483647 h 460"/>
              <a:gd name="T76" fmla="*/ 2147483647 w 1032"/>
              <a:gd name="T77" fmla="*/ 2147483647 h 460"/>
              <a:gd name="T78" fmla="*/ 2147483647 w 1032"/>
              <a:gd name="T79" fmla="*/ 2147483647 h 460"/>
              <a:gd name="T80" fmla="*/ 2147483647 w 1032"/>
              <a:gd name="T81" fmla="*/ 2147483647 h 460"/>
              <a:gd name="T82" fmla="*/ 2147483647 w 1032"/>
              <a:gd name="T83" fmla="*/ 2147483647 h 460"/>
              <a:gd name="T84" fmla="*/ 2147483647 w 1032"/>
              <a:gd name="T85" fmla="*/ 2147483647 h 460"/>
              <a:gd name="T86" fmla="*/ 2147483647 w 1032"/>
              <a:gd name="T87" fmla="*/ 2147483647 h 460"/>
              <a:gd name="T88" fmla="*/ 2147483647 w 1032"/>
              <a:gd name="T89" fmla="*/ 2147483647 h 460"/>
              <a:gd name="T90" fmla="*/ 2147483647 w 1032"/>
              <a:gd name="T91" fmla="*/ 2147483647 h 460"/>
              <a:gd name="T92" fmla="*/ 2147483647 w 1032"/>
              <a:gd name="T93" fmla="*/ 2147483647 h 460"/>
              <a:gd name="T94" fmla="*/ 2147483647 w 1032"/>
              <a:gd name="T95" fmla="*/ 2147483647 h 460"/>
              <a:gd name="T96" fmla="*/ 2147483647 w 1032"/>
              <a:gd name="T97" fmla="*/ 2147483647 h 460"/>
              <a:gd name="T98" fmla="*/ 2147483647 w 1032"/>
              <a:gd name="T99" fmla="*/ 2147483647 h 460"/>
              <a:gd name="T100" fmla="*/ 2147483647 w 1032"/>
              <a:gd name="T101" fmla="*/ 2147483647 h 460"/>
              <a:gd name="T102" fmla="*/ 2147483647 w 1032"/>
              <a:gd name="T103" fmla="*/ 2147483647 h 460"/>
              <a:gd name="T104" fmla="*/ 2147483647 w 1032"/>
              <a:gd name="T105" fmla="*/ 2147483647 h 460"/>
              <a:gd name="T106" fmla="*/ 2147483647 w 1032"/>
              <a:gd name="T107" fmla="*/ 2147483647 h 460"/>
              <a:gd name="T108" fmla="*/ 2147483647 w 1032"/>
              <a:gd name="T109" fmla="*/ 2147483647 h 460"/>
              <a:gd name="T110" fmla="*/ 2147483647 w 1032"/>
              <a:gd name="T111" fmla="*/ 2147483647 h 460"/>
              <a:gd name="T112" fmla="*/ 2147483647 w 1032"/>
              <a:gd name="T113" fmla="*/ 2147483647 h 4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32"/>
              <a:gd name="T172" fmla="*/ 0 h 460"/>
              <a:gd name="T173" fmla="*/ 1032 w 1032"/>
              <a:gd name="T174" fmla="*/ 460 h 4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32" h="460">
                <a:moveTo>
                  <a:pt x="0" y="437"/>
                </a:moveTo>
                <a:lnTo>
                  <a:pt x="2" y="434"/>
                </a:lnTo>
                <a:lnTo>
                  <a:pt x="4" y="430"/>
                </a:lnTo>
                <a:lnTo>
                  <a:pt x="6" y="427"/>
                </a:lnTo>
                <a:lnTo>
                  <a:pt x="8" y="424"/>
                </a:lnTo>
                <a:lnTo>
                  <a:pt x="10" y="420"/>
                </a:lnTo>
                <a:lnTo>
                  <a:pt x="12" y="417"/>
                </a:lnTo>
                <a:lnTo>
                  <a:pt x="14" y="414"/>
                </a:lnTo>
                <a:lnTo>
                  <a:pt x="16" y="410"/>
                </a:lnTo>
                <a:lnTo>
                  <a:pt x="18" y="407"/>
                </a:lnTo>
                <a:lnTo>
                  <a:pt x="20" y="404"/>
                </a:lnTo>
                <a:lnTo>
                  <a:pt x="22" y="400"/>
                </a:lnTo>
                <a:lnTo>
                  <a:pt x="24" y="397"/>
                </a:lnTo>
                <a:lnTo>
                  <a:pt x="26" y="394"/>
                </a:lnTo>
                <a:lnTo>
                  <a:pt x="28" y="390"/>
                </a:lnTo>
                <a:lnTo>
                  <a:pt x="30" y="387"/>
                </a:lnTo>
                <a:lnTo>
                  <a:pt x="32" y="384"/>
                </a:lnTo>
                <a:lnTo>
                  <a:pt x="34" y="381"/>
                </a:lnTo>
                <a:lnTo>
                  <a:pt x="36" y="378"/>
                </a:lnTo>
                <a:lnTo>
                  <a:pt x="38" y="374"/>
                </a:lnTo>
                <a:lnTo>
                  <a:pt x="40" y="371"/>
                </a:lnTo>
                <a:lnTo>
                  <a:pt x="42" y="368"/>
                </a:lnTo>
                <a:lnTo>
                  <a:pt x="44" y="365"/>
                </a:lnTo>
                <a:lnTo>
                  <a:pt x="46" y="362"/>
                </a:lnTo>
                <a:lnTo>
                  <a:pt x="48" y="359"/>
                </a:lnTo>
                <a:lnTo>
                  <a:pt x="50" y="356"/>
                </a:lnTo>
                <a:lnTo>
                  <a:pt x="52" y="353"/>
                </a:lnTo>
                <a:lnTo>
                  <a:pt x="54" y="349"/>
                </a:lnTo>
                <a:lnTo>
                  <a:pt x="56" y="346"/>
                </a:lnTo>
                <a:lnTo>
                  <a:pt x="58" y="343"/>
                </a:lnTo>
                <a:lnTo>
                  <a:pt x="60" y="340"/>
                </a:lnTo>
                <a:lnTo>
                  <a:pt x="62" y="337"/>
                </a:lnTo>
                <a:lnTo>
                  <a:pt x="64" y="334"/>
                </a:lnTo>
                <a:lnTo>
                  <a:pt x="66" y="331"/>
                </a:lnTo>
                <a:lnTo>
                  <a:pt x="68" y="328"/>
                </a:lnTo>
                <a:lnTo>
                  <a:pt x="70" y="325"/>
                </a:lnTo>
                <a:lnTo>
                  <a:pt x="72" y="322"/>
                </a:lnTo>
                <a:lnTo>
                  <a:pt x="74" y="319"/>
                </a:lnTo>
                <a:lnTo>
                  <a:pt x="76" y="317"/>
                </a:lnTo>
                <a:lnTo>
                  <a:pt x="78" y="314"/>
                </a:lnTo>
                <a:lnTo>
                  <a:pt x="80" y="311"/>
                </a:lnTo>
                <a:lnTo>
                  <a:pt x="82" y="308"/>
                </a:lnTo>
                <a:lnTo>
                  <a:pt x="84" y="305"/>
                </a:lnTo>
                <a:lnTo>
                  <a:pt x="86" y="302"/>
                </a:lnTo>
                <a:lnTo>
                  <a:pt x="88" y="299"/>
                </a:lnTo>
                <a:lnTo>
                  <a:pt x="90" y="296"/>
                </a:lnTo>
                <a:lnTo>
                  <a:pt x="92" y="294"/>
                </a:lnTo>
                <a:lnTo>
                  <a:pt x="94" y="291"/>
                </a:lnTo>
                <a:lnTo>
                  <a:pt x="96" y="288"/>
                </a:lnTo>
                <a:lnTo>
                  <a:pt x="98" y="285"/>
                </a:lnTo>
                <a:lnTo>
                  <a:pt x="100" y="282"/>
                </a:lnTo>
                <a:lnTo>
                  <a:pt x="102" y="280"/>
                </a:lnTo>
                <a:lnTo>
                  <a:pt x="104" y="277"/>
                </a:lnTo>
                <a:lnTo>
                  <a:pt x="106" y="274"/>
                </a:lnTo>
                <a:lnTo>
                  <a:pt x="108" y="272"/>
                </a:lnTo>
                <a:lnTo>
                  <a:pt x="110" y="269"/>
                </a:lnTo>
                <a:lnTo>
                  <a:pt x="112" y="266"/>
                </a:lnTo>
                <a:lnTo>
                  <a:pt x="114" y="264"/>
                </a:lnTo>
                <a:lnTo>
                  <a:pt x="116" y="261"/>
                </a:lnTo>
                <a:lnTo>
                  <a:pt x="118" y="258"/>
                </a:lnTo>
                <a:lnTo>
                  <a:pt x="120" y="256"/>
                </a:lnTo>
                <a:lnTo>
                  <a:pt x="122" y="253"/>
                </a:lnTo>
                <a:lnTo>
                  <a:pt x="124" y="250"/>
                </a:lnTo>
                <a:lnTo>
                  <a:pt x="126" y="248"/>
                </a:lnTo>
                <a:lnTo>
                  <a:pt x="128" y="245"/>
                </a:lnTo>
                <a:lnTo>
                  <a:pt x="130" y="243"/>
                </a:lnTo>
                <a:lnTo>
                  <a:pt x="132" y="240"/>
                </a:lnTo>
                <a:lnTo>
                  <a:pt x="134" y="238"/>
                </a:lnTo>
                <a:lnTo>
                  <a:pt x="136" y="235"/>
                </a:lnTo>
                <a:lnTo>
                  <a:pt x="138" y="233"/>
                </a:lnTo>
                <a:lnTo>
                  <a:pt x="140" y="230"/>
                </a:lnTo>
                <a:lnTo>
                  <a:pt x="142" y="228"/>
                </a:lnTo>
                <a:lnTo>
                  <a:pt x="144" y="225"/>
                </a:lnTo>
                <a:lnTo>
                  <a:pt x="146" y="223"/>
                </a:lnTo>
                <a:lnTo>
                  <a:pt x="148" y="220"/>
                </a:lnTo>
                <a:lnTo>
                  <a:pt x="150" y="218"/>
                </a:lnTo>
                <a:lnTo>
                  <a:pt x="152" y="215"/>
                </a:lnTo>
                <a:lnTo>
                  <a:pt x="154" y="213"/>
                </a:lnTo>
                <a:lnTo>
                  <a:pt x="156" y="211"/>
                </a:lnTo>
                <a:lnTo>
                  <a:pt x="158" y="208"/>
                </a:lnTo>
                <a:lnTo>
                  <a:pt x="160" y="206"/>
                </a:lnTo>
                <a:lnTo>
                  <a:pt x="162" y="203"/>
                </a:lnTo>
                <a:lnTo>
                  <a:pt x="164" y="201"/>
                </a:lnTo>
                <a:lnTo>
                  <a:pt x="166" y="199"/>
                </a:lnTo>
                <a:lnTo>
                  <a:pt x="168" y="197"/>
                </a:lnTo>
                <a:lnTo>
                  <a:pt x="170" y="194"/>
                </a:lnTo>
                <a:lnTo>
                  <a:pt x="172" y="192"/>
                </a:lnTo>
                <a:lnTo>
                  <a:pt x="174" y="190"/>
                </a:lnTo>
                <a:lnTo>
                  <a:pt x="176" y="187"/>
                </a:lnTo>
                <a:lnTo>
                  <a:pt x="178" y="185"/>
                </a:lnTo>
                <a:lnTo>
                  <a:pt x="180" y="183"/>
                </a:lnTo>
                <a:lnTo>
                  <a:pt x="182" y="181"/>
                </a:lnTo>
                <a:lnTo>
                  <a:pt x="184" y="179"/>
                </a:lnTo>
                <a:lnTo>
                  <a:pt x="186" y="176"/>
                </a:lnTo>
                <a:lnTo>
                  <a:pt x="188" y="174"/>
                </a:lnTo>
                <a:lnTo>
                  <a:pt x="190" y="172"/>
                </a:lnTo>
                <a:lnTo>
                  <a:pt x="192" y="170"/>
                </a:lnTo>
                <a:lnTo>
                  <a:pt x="194" y="168"/>
                </a:lnTo>
                <a:lnTo>
                  <a:pt x="196" y="166"/>
                </a:lnTo>
                <a:lnTo>
                  <a:pt x="198" y="164"/>
                </a:lnTo>
                <a:lnTo>
                  <a:pt x="200" y="161"/>
                </a:lnTo>
                <a:lnTo>
                  <a:pt x="202" y="159"/>
                </a:lnTo>
                <a:lnTo>
                  <a:pt x="204" y="157"/>
                </a:lnTo>
                <a:lnTo>
                  <a:pt x="206" y="155"/>
                </a:lnTo>
                <a:lnTo>
                  <a:pt x="208" y="153"/>
                </a:lnTo>
                <a:lnTo>
                  <a:pt x="210" y="151"/>
                </a:lnTo>
                <a:lnTo>
                  <a:pt x="212" y="149"/>
                </a:lnTo>
                <a:lnTo>
                  <a:pt x="214" y="147"/>
                </a:lnTo>
                <a:lnTo>
                  <a:pt x="216" y="145"/>
                </a:lnTo>
                <a:lnTo>
                  <a:pt x="218" y="143"/>
                </a:lnTo>
                <a:lnTo>
                  <a:pt x="220" y="141"/>
                </a:lnTo>
                <a:lnTo>
                  <a:pt x="222" y="139"/>
                </a:lnTo>
                <a:lnTo>
                  <a:pt x="224" y="137"/>
                </a:lnTo>
                <a:lnTo>
                  <a:pt x="226" y="136"/>
                </a:lnTo>
                <a:lnTo>
                  <a:pt x="228" y="134"/>
                </a:lnTo>
                <a:lnTo>
                  <a:pt x="230" y="132"/>
                </a:lnTo>
                <a:lnTo>
                  <a:pt x="232" y="130"/>
                </a:lnTo>
                <a:lnTo>
                  <a:pt x="234" y="128"/>
                </a:lnTo>
                <a:lnTo>
                  <a:pt x="236" y="126"/>
                </a:lnTo>
                <a:lnTo>
                  <a:pt x="238" y="124"/>
                </a:lnTo>
                <a:lnTo>
                  <a:pt x="240" y="122"/>
                </a:lnTo>
                <a:lnTo>
                  <a:pt x="242" y="121"/>
                </a:lnTo>
                <a:lnTo>
                  <a:pt x="244" y="119"/>
                </a:lnTo>
                <a:lnTo>
                  <a:pt x="246" y="117"/>
                </a:lnTo>
                <a:lnTo>
                  <a:pt x="248" y="115"/>
                </a:lnTo>
                <a:lnTo>
                  <a:pt x="250" y="114"/>
                </a:lnTo>
                <a:lnTo>
                  <a:pt x="252" y="112"/>
                </a:lnTo>
                <a:lnTo>
                  <a:pt x="254" y="110"/>
                </a:lnTo>
                <a:lnTo>
                  <a:pt x="256" y="108"/>
                </a:lnTo>
                <a:lnTo>
                  <a:pt x="258" y="107"/>
                </a:lnTo>
                <a:lnTo>
                  <a:pt x="260" y="105"/>
                </a:lnTo>
                <a:lnTo>
                  <a:pt x="262" y="103"/>
                </a:lnTo>
                <a:lnTo>
                  <a:pt x="264" y="102"/>
                </a:lnTo>
                <a:lnTo>
                  <a:pt x="266" y="100"/>
                </a:lnTo>
                <a:lnTo>
                  <a:pt x="268" y="98"/>
                </a:lnTo>
                <a:lnTo>
                  <a:pt x="270" y="97"/>
                </a:lnTo>
                <a:lnTo>
                  <a:pt x="272" y="95"/>
                </a:lnTo>
                <a:lnTo>
                  <a:pt x="274" y="94"/>
                </a:lnTo>
                <a:lnTo>
                  <a:pt x="276" y="92"/>
                </a:lnTo>
                <a:lnTo>
                  <a:pt x="278" y="90"/>
                </a:lnTo>
                <a:lnTo>
                  <a:pt x="280" y="89"/>
                </a:lnTo>
                <a:lnTo>
                  <a:pt x="282" y="87"/>
                </a:lnTo>
                <a:lnTo>
                  <a:pt x="284" y="86"/>
                </a:lnTo>
                <a:lnTo>
                  <a:pt x="286" y="84"/>
                </a:lnTo>
                <a:lnTo>
                  <a:pt x="288" y="83"/>
                </a:lnTo>
                <a:lnTo>
                  <a:pt x="290" y="81"/>
                </a:lnTo>
                <a:lnTo>
                  <a:pt x="292" y="80"/>
                </a:lnTo>
                <a:lnTo>
                  <a:pt x="294" y="78"/>
                </a:lnTo>
                <a:lnTo>
                  <a:pt x="296" y="77"/>
                </a:lnTo>
                <a:lnTo>
                  <a:pt x="298" y="76"/>
                </a:lnTo>
                <a:lnTo>
                  <a:pt x="300" y="74"/>
                </a:lnTo>
                <a:lnTo>
                  <a:pt x="302" y="73"/>
                </a:lnTo>
                <a:lnTo>
                  <a:pt x="304" y="71"/>
                </a:lnTo>
                <a:lnTo>
                  <a:pt x="306" y="70"/>
                </a:lnTo>
                <a:lnTo>
                  <a:pt x="308" y="69"/>
                </a:lnTo>
                <a:lnTo>
                  <a:pt x="310" y="67"/>
                </a:lnTo>
                <a:lnTo>
                  <a:pt x="312" y="66"/>
                </a:lnTo>
                <a:lnTo>
                  <a:pt x="314" y="65"/>
                </a:lnTo>
                <a:lnTo>
                  <a:pt x="316" y="63"/>
                </a:lnTo>
                <a:lnTo>
                  <a:pt x="318" y="62"/>
                </a:lnTo>
                <a:lnTo>
                  <a:pt x="320" y="61"/>
                </a:lnTo>
                <a:lnTo>
                  <a:pt x="322" y="59"/>
                </a:lnTo>
                <a:lnTo>
                  <a:pt x="324" y="58"/>
                </a:lnTo>
                <a:lnTo>
                  <a:pt x="326" y="57"/>
                </a:lnTo>
                <a:lnTo>
                  <a:pt x="328" y="56"/>
                </a:lnTo>
                <a:lnTo>
                  <a:pt x="330" y="55"/>
                </a:lnTo>
                <a:lnTo>
                  <a:pt x="332" y="53"/>
                </a:lnTo>
                <a:lnTo>
                  <a:pt x="334" y="52"/>
                </a:lnTo>
                <a:lnTo>
                  <a:pt x="336" y="51"/>
                </a:lnTo>
                <a:lnTo>
                  <a:pt x="338" y="50"/>
                </a:lnTo>
                <a:lnTo>
                  <a:pt x="340" y="49"/>
                </a:lnTo>
                <a:lnTo>
                  <a:pt x="342" y="47"/>
                </a:lnTo>
                <a:lnTo>
                  <a:pt x="344" y="46"/>
                </a:lnTo>
                <a:lnTo>
                  <a:pt x="346" y="45"/>
                </a:lnTo>
                <a:lnTo>
                  <a:pt x="348" y="44"/>
                </a:lnTo>
                <a:lnTo>
                  <a:pt x="350" y="43"/>
                </a:lnTo>
                <a:lnTo>
                  <a:pt x="352" y="42"/>
                </a:lnTo>
                <a:lnTo>
                  <a:pt x="354" y="41"/>
                </a:lnTo>
                <a:lnTo>
                  <a:pt x="356" y="40"/>
                </a:lnTo>
                <a:lnTo>
                  <a:pt x="358" y="39"/>
                </a:lnTo>
                <a:lnTo>
                  <a:pt x="360" y="38"/>
                </a:lnTo>
                <a:lnTo>
                  <a:pt x="362" y="37"/>
                </a:lnTo>
                <a:lnTo>
                  <a:pt x="364" y="36"/>
                </a:lnTo>
                <a:lnTo>
                  <a:pt x="366" y="35"/>
                </a:lnTo>
                <a:lnTo>
                  <a:pt x="368" y="34"/>
                </a:lnTo>
                <a:lnTo>
                  <a:pt x="370" y="33"/>
                </a:lnTo>
                <a:lnTo>
                  <a:pt x="372" y="32"/>
                </a:lnTo>
                <a:lnTo>
                  <a:pt x="374" y="31"/>
                </a:lnTo>
                <a:lnTo>
                  <a:pt x="376" y="30"/>
                </a:lnTo>
                <a:lnTo>
                  <a:pt x="378" y="29"/>
                </a:lnTo>
                <a:lnTo>
                  <a:pt x="380" y="29"/>
                </a:lnTo>
                <a:lnTo>
                  <a:pt x="382" y="28"/>
                </a:lnTo>
                <a:lnTo>
                  <a:pt x="384" y="27"/>
                </a:lnTo>
                <a:lnTo>
                  <a:pt x="386" y="26"/>
                </a:lnTo>
                <a:lnTo>
                  <a:pt x="388" y="25"/>
                </a:lnTo>
                <a:lnTo>
                  <a:pt x="390" y="24"/>
                </a:lnTo>
                <a:lnTo>
                  <a:pt x="392" y="24"/>
                </a:lnTo>
                <a:lnTo>
                  <a:pt x="394" y="23"/>
                </a:lnTo>
                <a:lnTo>
                  <a:pt x="396" y="22"/>
                </a:lnTo>
                <a:lnTo>
                  <a:pt x="398" y="21"/>
                </a:lnTo>
                <a:lnTo>
                  <a:pt x="400" y="21"/>
                </a:lnTo>
                <a:lnTo>
                  <a:pt x="402" y="20"/>
                </a:lnTo>
                <a:lnTo>
                  <a:pt x="404" y="19"/>
                </a:lnTo>
                <a:lnTo>
                  <a:pt x="406" y="18"/>
                </a:lnTo>
                <a:lnTo>
                  <a:pt x="408" y="18"/>
                </a:lnTo>
                <a:lnTo>
                  <a:pt x="410" y="17"/>
                </a:lnTo>
                <a:lnTo>
                  <a:pt x="412" y="16"/>
                </a:lnTo>
                <a:lnTo>
                  <a:pt x="414" y="16"/>
                </a:lnTo>
                <a:lnTo>
                  <a:pt x="416" y="15"/>
                </a:lnTo>
                <a:lnTo>
                  <a:pt x="418" y="14"/>
                </a:lnTo>
                <a:lnTo>
                  <a:pt x="420" y="14"/>
                </a:lnTo>
                <a:lnTo>
                  <a:pt x="422" y="13"/>
                </a:lnTo>
                <a:lnTo>
                  <a:pt x="424" y="13"/>
                </a:lnTo>
                <a:lnTo>
                  <a:pt x="426" y="12"/>
                </a:lnTo>
                <a:lnTo>
                  <a:pt x="428" y="12"/>
                </a:lnTo>
                <a:lnTo>
                  <a:pt x="430" y="11"/>
                </a:lnTo>
                <a:lnTo>
                  <a:pt x="432" y="10"/>
                </a:lnTo>
                <a:lnTo>
                  <a:pt x="434" y="10"/>
                </a:lnTo>
                <a:lnTo>
                  <a:pt x="436" y="9"/>
                </a:lnTo>
                <a:lnTo>
                  <a:pt x="438" y="9"/>
                </a:lnTo>
                <a:lnTo>
                  <a:pt x="440" y="8"/>
                </a:lnTo>
                <a:lnTo>
                  <a:pt x="442" y="8"/>
                </a:lnTo>
                <a:lnTo>
                  <a:pt x="444" y="8"/>
                </a:lnTo>
                <a:lnTo>
                  <a:pt x="446" y="7"/>
                </a:lnTo>
                <a:lnTo>
                  <a:pt x="448" y="7"/>
                </a:lnTo>
                <a:lnTo>
                  <a:pt x="450" y="6"/>
                </a:lnTo>
                <a:lnTo>
                  <a:pt x="452" y="6"/>
                </a:lnTo>
                <a:lnTo>
                  <a:pt x="454" y="6"/>
                </a:lnTo>
                <a:lnTo>
                  <a:pt x="456" y="5"/>
                </a:lnTo>
                <a:lnTo>
                  <a:pt x="458" y="5"/>
                </a:lnTo>
                <a:lnTo>
                  <a:pt x="460" y="5"/>
                </a:lnTo>
                <a:lnTo>
                  <a:pt x="462" y="4"/>
                </a:lnTo>
                <a:lnTo>
                  <a:pt x="464" y="4"/>
                </a:lnTo>
                <a:lnTo>
                  <a:pt x="466" y="4"/>
                </a:lnTo>
                <a:lnTo>
                  <a:pt x="468" y="3"/>
                </a:lnTo>
                <a:lnTo>
                  <a:pt x="470" y="3"/>
                </a:lnTo>
                <a:lnTo>
                  <a:pt x="472" y="3"/>
                </a:lnTo>
                <a:lnTo>
                  <a:pt x="474" y="3"/>
                </a:lnTo>
                <a:lnTo>
                  <a:pt x="476" y="2"/>
                </a:lnTo>
                <a:lnTo>
                  <a:pt x="478" y="2"/>
                </a:lnTo>
                <a:lnTo>
                  <a:pt x="480" y="2"/>
                </a:lnTo>
                <a:lnTo>
                  <a:pt x="482" y="2"/>
                </a:lnTo>
                <a:lnTo>
                  <a:pt x="484" y="1"/>
                </a:lnTo>
                <a:lnTo>
                  <a:pt x="486" y="1"/>
                </a:lnTo>
                <a:lnTo>
                  <a:pt x="488" y="1"/>
                </a:lnTo>
                <a:lnTo>
                  <a:pt x="490" y="1"/>
                </a:lnTo>
                <a:lnTo>
                  <a:pt x="492" y="1"/>
                </a:lnTo>
                <a:lnTo>
                  <a:pt x="494" y="1"/>
                </a:lnTo>
                <a:lnTo>
                  <a:pt x="496" y="1"/>
                </a:lnTo>
                <a:lnTo>
                  <a:pt x="498" y="1"/>
                </a:lnTo>
                <a:lnTo>
                  <a:pt x="500" y="1"/>
                </a:lnTo>
                <a:lnTo>
                  <a:pt x="502" y="1"/>
                </a:lnTo>
                <a:lnTo>
                  <a:pt x="504" y="0"/>
                </a:lnTo>
                <a:lnTo>
                  <a:pt x="506" y="0"/>
                </a:lnTo>
                <a:lnTo>
                  <a:pt x="508" y="0"/>
                </a:lnTo>
                <a:lnTo>
                  <a:pt x="510" y="0"/>
                </a:lnTo>
                <a:lnTo>
                  <a:pt x="512" y="0"/>
                </a:lnTo>
                <a:lnTo>
                  <a:pt x="514" y="0"/>
                </a:lnTo>
                <a:lnTo>
                  <a:pt x="516" y="1"/>
                </a:lnTo>
                <a:lnTo>
                  <a:pt x="518" y="1"/>
                </a:lnTo>
                <a:lnTo>
                  <a:pt x="520" y="1"/>
                </a:lnTo>
                <a:lnTo>
                  <a:pt x="522" y="1"/>
                </a:lnTo>
                <a:lnTo>
                  <a:pt x="524" y="1"/>
                </a:lnTo>
                <a:lnTo>
                  <a:pt x="526" y="1"/>
                </a:lnTo>
                <a:lnTo>
                  <a:pt x="528" y="1"/>
                </a:lnTo>
                <a:lnTo>
                  <a:pt x="530" y="1"/>
                </a:lnTo>
                <a:lnTo>
                  <a:pt x="532" y="1"/>
                </a:lnTo>
                <a:lnTo>
                  <a:pt x="534" y="1"/>
                </a:lnTo>
                <a:lnTo>
                  <a:pt x="536" y="2"/>
                </a:lnTo>
                <a:lnTo>
                  <a:pt x="538" y="2"/>
                </a:lnTo>
                <a:lnTo>
                  <a:pt x="540" y="2"/>
                </a:lnTo>
                <a:lnTo>
                  <a:pt x="542" y="2"/>
                </a:lnTo>
                <a:lnTo>
                  <a:pt x="544" y="2"/>
                </a:lnTo>
                <a:lnTo>
                  <a:pt x="546" y="3"/>
                </a:lnTo>
                <a:lnTo>
                  <a:pt x="548" y="3"/>
                </a:lnTo>
                <a:lnTo>
                  <a:pt x="550" y="3"/>
                </a:lnTo>
                <a:lnTo>
                  <a:pt x="552" y="4"/>
                </a:lnTo>
                <a:lnTo>
                  <a:pt x="554" y="4"/>
                </a:lnTo>
                <a:lnTo>
                  <a:pt x="556" y="4"/>
                </a:lnTo>
                <a:lnTo>
                  <a:pt x="558" y="4"/>
                </a:lnTo>
                <a:lnTo>
                  <a:pt x="560" y="5"/>
                </a:lnTo>
                <a:lnTo>
                  <a:pt x="562" y="5"/>
                </a:lnTo>
                <a:lnTo>
                  <a:pt x="564" y="6"/>
                </a:lnTo>
                <a:lnTo>
                  <a:pt x="566" y="6"/>
                </a:lnTo>
                <a:lnTo>
                  <a:pt x="568" y="6"/>
                </a:lnTo>
                <a:lnTo>
                  <a:pt x="570" y="7"/>
                </a:lnTo>
                <a:lnTo>
                  <a:pt x="572" y="7"/>
                </a:lnTo>
                <a:lnTo>
                  <a:pt x="574" y="8"/>
                </a:lnTo>
                <a:lnTo>
                  <a:pt x="576" y="8"/>
                </a:lnTo>
                <a:lnTo>
                  <a:pt x="578" y="8"/>
                </a:lnTo>
                <a:lnTo>
                  <a:pt x="580" y="9"/>
                </a:lnTo>
                <a:lnTo>
                  <a:pt x="582" y="9"/>
                </a:lnTo>
                <a:lnTo>
                  <a:pt x="584" y="10"/>
                </a:lnTo>
                <a:lnTo>
                  <a:pt x="586" y="10"/>
                </a:lnTo>
                <a:lnTo>
                  <a:pt x="588" y="11"/>
                </a:lnTo>
                <a:lnTo>
                  <a:pt x="590" y="11"/>
                </a:lnTo>
                <a:lnTo>
                  <a:pt x="592" y="12"/>
                </a:lnTo>
                <a:lnTo>
                  <a:pt x="594" y="13"/>
                </a:lnTo>
                <a:lnTo>
                  <a:pt x="596" y="13"/>
                </a:lnTo>
                <a:lnTo>
                  <a:pt x="598" y="14"/>
                </a:lnTo>
                <a:lnTo>
                  <a:pt x="600" y="14"/>
                </a:lnTo>
                <a:lnTo>
                  <a:pt x="602" y="15"/>
                </a:lnTo>
                <a:lnTo>
                  <a:pt x="604" y="16"/>
                </a:lnTo>
                <a:lnTo>
                  <a:pt x="606" y="16"/>
                </a:lnTo>
                <a:lnTo>
                  <a:pt x="608" y="17"/>
                </a:lnTo>
                <a:lnTo>
                  <a:pt x="610" y="18"/>
                </a:lnTo>
                <a:lnTo>
                  <a:pt x="612" y="18"/>
                </a:lnTo>
                <a:lnTo>
                  <a:pt x="614" y="19"/>
                </a:lnTo>
                <a:lnTo>
                  <a:pt x="616" y="20"/>
                </a:lnTo>
                <a:lnTo>
                  <a:pt x="618" y="20"/>
                </a:lnTo>
                <a:lnTo>
                  <a:pt x="620" y="21"/>
                </a:lnTo>
                <a:lnTo>
                  <a:pt x="622" y="22"/>
                </a:lnTo>
                <a:lnTo>
                  <a:pt x="624" y="23"/>
                </a:lnTo>
                <a:lnTo>
                  <a:pt x="626" y="23"/>
                </a:lnTo>
                <a:lnTo>
                  <a:pt x="628" y="24"/>
                </a:lnTo>
                <a:lnTo>
                  <a:pt x="630" y="25"/>
                </a:lnTo>
                <a:lnTo>
                  <a:pt x="632" y="26"/>
                </a:lnTo>
                <a:lnTo>
                  <a:pt x="634" y="27"/>
                </a:lnTo>
                <a:lnTo>
                  <a:pt x="636" y="28"/>
                </a:lnTo>
                <a:lnTo>
                  <a:pt x="638" y="28"/>
                </a:lnTo>
                <a:lnTo>
                  <a:pt x="640" y="29"/>
                </a:lnTo>
                <a:lnTo>
                  <a:pt x="642" y="30"/>
                </a:lnTo>
                <a:lnTo>
                  <a:pt x="644" y="31"/>
                </a:lnTo>
                <a:lnTo>
                  <a:pt x="646" y="32"/>
                </a:lnTo>
                <a:lnTo>
                  <a:pt x="648" y="33"/>
                </a:lnTo>
                <a:lnTo>
                  <a:pt x="650" y="34"/>
                </a:lnTo>
                <a:lnTo>
                  <a:pt x="652" y="35"/>
                </a:lnTo>
                <a:lnTo>
                  <a:pt x="654" y="36"/>
                </a:lnTo>
                <a:lnTo>
                  <a:pt x="656" y="37"/>
                </a:lnTo>
                <a:lnTo>
                  <a:pt x="658" y="38"/>
                </a:lnTo>
                <a:lnTo>
                  <a:pt x="660" y="39"/>
                </a:lnTo>
                <a:lnTo>
                  <a:pt x="662" y="40"/>
                </a:lnTo>
                <a:lnTo>
                  <a:pt x="664" y="41"/>
                </a:lnTo>
                <a:lnTo>
                  <a:pt x="666" y="42"/>
                </a:lnTo>
                <a:lnTo>
                  <a:pt x="668" y="43"/>
                </a:lnTo>
                <a:lnTo>
                  <a:pt x="670" y="44"/>
                </a:lnTo>
                <a:lnTo>
                  <a:pt x="672" y="45"/>
                </a:lnTo>
                <a:lnTo>
                  <a:pt x="674" y="46"/>
                </a:lnTo>
                <a:lnTo>
                  <a:pt x="676" y="47"/>
                </a:lnTo>
                <a:lnTo>
                  <a:pt x="678" y="48"/>
                </a:lnTo>
                <a:lnTo>
                  <a:pt x="680" y="50"/>
                </a:lnTo>
                <a:lnTo>
                  <a:pt x="682" y="51"/>
                </a:lnTo>
                <a:lnTo>
                  <a:pt x="684" y="52"/>
                </a:lnTo>
                <a:lnTo>
                  <a:pt x="686" y="53"/>
                </a:lnTo>
                <a:lnTo>
                  <a:pt x="688" y="54"/>
                </a:lnTo>
                <a:lnTo>
                  <a:pt x="690" y="56"/>
                </a:lnTo>
                <a:lnTo>
                  <a:pt x="692" y="57"/>
                </a:lnTo>
                <a:lnTo>
                  <a:pt x="694" y="58"/>
                </a:lnTo>
                <a:lnTo>
                  <a:pt x="696" y="59"/>
                </a:lnTo>
                <a:lnTo>
                  <a:pt x="698" y="61"/>
                </a:lnTo>
                <a:lnTo>
                  <a:pt x="700" y="62"/>
                </a:lnTo>
                <a:lnTo>
                  <a:pt x="702" y="63"/>
                </a:lnTo>
                <a:lnTo>
                  <a:pt x="704" y="64"/>
                </a:lnTo>
                <a:lnTo>
                  <a:pt x="706" y="66"/>
                </a:lnTo>
                <a:lnTo>
                  <a:pt x="708" y="67"/>
                </a:lnTo>
                <a:lnTo>
                  <a:pt x="710" y="68"/>
                </a:lnTo>
                <a:lnTo>
                  <a:pt x="712" y="70"/>
                </a:lnTo>
                <a:lnTo>
                  <a:pt x="714" y="71"/>
                </a:lnTo>
                <a:lnTo>
                  <a:pt x="716" y="73"/>
                </a:lnTo>
                <a:lnTo>
                  <a:pt x="718" y="74"/>
                </a:lnTo>
                <a:lnTo>
                  <a:pt x="720" y="75"/>
                </a:lnTo>
                <a:lnTo>
                  <a:pt x="722" y="77"/>
                </a:lnTo>
                <a:lnTo>
                  <a:pt x="724" y="78"/>
                </a:lnTo>
                <a:lnTo>
                  <a:pt x="726" y="80"/>
                </a:lnTo>
                <a:lnTo>
                  <a:pt x="728" y="81"/>
                </a:lnTo>
                <a:lnTo>
                  <a:pt x="730" y="83"/>
                </a:lnTo>
                <a:lnTo>
                  <a:pt x="732" y="84"/>
                </a:lnTo>
                <a:lnTo>
                  <a:pt x="734" y="86"/>
                </a:lnTo>
                <a:lnTo>
                  <a:pt x="736" y="87"/>
                </a:lnTo>
                <a:lnTo>
                  <a:pt x="738" y="89"/>
                </a:lnTo>
                <a:lnTo>
                  <a:pt x="740" y="90"/>
                </a:lnTo>
                <a:lnTo>
                  <a:pt x="742" y="92"/>
                </a:lnTo>
                <a:lnTo>
                  <a:pt x="744" y="93"/>
                </a:lnTo>
                <a:lnTo>
                  <a:pt x="746" y="95"/>
                </a:lnTo>
                <a:lnTo>
                  <a:pt x="748" y="97"/>
                </a:lnTo>
                <a:lnTo>
                  <a:pt x="750" y="98"/>
                </a:lnTo>
                <a:lnTo>
                  <a:pt x="752" y="100"/>
                </a:lnTo>
                <a:lnTo>
                  <a:pt x="754" y="101"/>
                </a:lnTo>
                <a:lnTo>
                  <a:pt x="756" y="103"/>
                </a:lnTo>
                <a:lnTo>
                  <a:pt x="758" y="105"/>
                </a:lnTo>
                <a:lnTo>
                  <a:pt x="760" y="106"/>
                </a:lnTo>
                <a:lnTo>
                  <a:pt x="762" y="108"/>
                </a:lnTo>
                <a:lnTo>
                  <a:pt x="764" y="110"/>
                </a:lnTo>
                <a:lnTo>
                  <a:pt x="766" y="112"/>
                </a:lnTo>
                <a:lnTo>
                  <a:pt x="768" y="113"/>
                </a:lnTo>
                <a:lnTo>
                  <a:pt x="770" y="115"/>
                </a:lnTo>
                <a:lnTo>
                  <a:pt x="772" y="117"/>
                </a:lnTo>
                <a:lnTo>
                  <a:pt x="774" y="119"/>
                </a:lnTo>
                <a:lnTo>
                  <a:pt x="776" y="120"/>
                </a:lnTo>
                <a:lnTo>
                  <a:pt x="778" y="122"/>
                </a:lnTo>
                <a:lnTo>
                  <a:pt x="780" y="124"/>
                </a:lnTo>
                <a:lnTo>
                  <a:pt x="782" y="126"/>
                </a:lnTo>
                <a:lnTo>
                  <a:pt x="784" y="128"/>
                </a:lnTo>
                <a:lnTo>
                  <a:pt x="786" y="130"/>
                </a:lnTo>
                <a:lnTo>
                  <a:pt x="788" y="131"/>
                </a:lnTo>
                <a:lnTo>
                  <a:pt x="790" y="133"/>
                </a:lnTo>
                <a:lnTo>
                  <a:pt x="792" y="135"/>
                </a:lnTo>
                <a:lnTo>
                  <a:pt x="794" y="137"/>
                </a:lnTo>
                <a:lnTo>
                  <a:pt x="796" y="139"/>
                </a:lnTo>
                <a:lnTo>
                  <a:pt x="798" y="141"/>
                </a:lnTo>
                <a:lnTo>
                  <a:pt x="800" y="143"/>
                </a:lnTo>
                <a:lnTo>
                  <a:pt x="802" y="145"/>
                </a:lnTo>
                <a:lnTo>
                  <a:pt x="804" y="147"/>
                </a:lnTo>
                <a:lnTo>
                  <a:pt x="806" y="149"/>
                </a:lnTo>
                <a:lnTo>
                  <a:pt x="808" y="151"/>
                </a:lnTo>
                <a:lnTo>
                  <a:pt x="810" y="153"/>
                </a:lnTo>
                <a:lnTo>
                  <a:pt x="812" y="155"/>
                </a:lnTo>
                <a:lnTo>
                  <a:pt x="814" y="157"/>
                </a:lnTo>
                <a:lnTo>
                  <a:pt x="816" y="159"/>
                </a:lnTo>
                <a:lnTo>
                  <a:pt x="818" y="161"/>
                </a:lnTo>
                <a:lnTo>
                  <a:pt x="820" y="163"/>
                </a:lnTo>
                <a:lnTo>
                  <a:pt x="822" y="165"/>
                </a:lnTo>
                <a:lnTo>
                  <a:pt x="824" y="167"/>
                </a:lnTo>
                <a:lnTo>
                  <a:pt x="826" y="170"/>
                </a:lnTo>
                <a:lnTo>
                  <a:pt x="828" y="172"/>
                </a:lnTo>
                <a:lnTo>
                  <a:pt x="830" y="174"/>
                </a:lnTo>
                <a:lnTo>
                  <a:pt x="832" y="176"/>
                </a:lnTo>
                <a:lnTo>
                  <a:pt x="834" y="178"/>
                </a:lnTo>
                <a:lnTo>
                  <a:pt x="836" y="180"/>
                </a:lnTo>
                <a:lnTo>
                  <a:pt x="838" y="183"/>
                </a:lnTo>
                <a:lnTo>
                  <a:pt x="840" y="185"/>
                </a:lnTo>
                <a:lnTo>
                  <a:pt x="842" y="187"/>
                </a:lnTo>
                <a:lnTo>
                  <a:pt x="844" y="189"/>
                </a:lnTo>
                <a:lnTo>
                  <a:pt x="846" y="192"/>
                </a:lnTo>
                <a:lnTo>
                  <a:pt x="848" y="194"/>
                </a:lnTo>
                <a:lnTo>
                  <a:pt x="850" y="196"/>
                </a:lnTo>
                <a:lnTo>
                  <a:pt x="852" y="199"/>
                </a:lnTo>
                <a:lnTo>
                  <a:pt x="854" y="201"/>
                </a:lnTo>
                <a:lnTo>
                  <a:pt x="856" y="203"/>
                </a:lnTo>
                <a:lnTo>
                  <a:pt x="858" y="206"/>
                </a:lnTo>
                <a:lnTo>
                  <a:pt x="860" y="208"/>
                </a:lnTo>
                <a:lnTo>
                  <a:pt x="862" y="210"/>
                </a:lnTo>
                <a:lnTo>
                  <a:pt x="864" y="213"/>
                </a:lnTo>
                <a:lnTo>
                  <a:pt x="866" y="215"/>
                </a:lnTo>
                <a:lnTo>
                  <a:pt x="868" y="217"/>
                </a:lnTo>
                <a:lnTo>
                  <a:pt x="870" y="220"/>
                </a:lnTo>
                <a:lnTo>
                  <a:pt x="872" y="222"/>
                </a:lnTo>
                <a:lnTo>
                  <a:pt x="874" y="225"/>
                </a:lnTo>
                <a:lnTo>
                  <a:pt x="876" y="227"/>
                </a:lnTo>
                <a:lnTo>
                  <a:pt x="878" y="230"/>
                </a:lnTo>
                <a:lnTo>
                  <a:pt x="880" y="232"/>
                </a:lnTo>
                <a:lnTo>
                  <a:pt x="882" y="235"/>
                </a:lnTo>
                <a:lnTo>
                  <a:pt x="884" y="237"/>
                </a:lnTo>
                <a:lnTo>
                  <a:pt x="886" y="240"/>
                </a:lnTo>
                <a:lnTo>
                  <a:pt x="888" y="242"/>
                </a:lnTo>
                <a:lnTo>
                  <a:pt x="890" y="245"/>
                </a:lnTo>
                <a:lnTo>
                  <a:pt x="892" y="247"/>
                </a:lnTo>
                <a:lnTo>
                  <a:pt x="894" y="250"/>
                </a:lnTo>
                <a:lnTo>
                  <a:pt x="896" y="253"/>
                </a:lnTo>
                <a:lnTo>
                  <a:pt x="898" y="255"/>
                </a:lnTo>
                <a:lnTo>
                  <a:pt x="900" y="258"/>
                </a:lnTo>
                <a:lnTo>
                  <a:pt x="902" y="261"/>
                </a:lnTo>
                <a:lnTo>
                  <a:pt x="904" y="263"/>
                </a:lnTo>
                <a:lnTo>
                  <a:pt x="906" y="266"/>
                </a:lnTo>
                <a:lnTo>
                  <a:pt x="908" y="269"/>
                </a:lnTo>
                <a:lnTo>
                  <a:pt x="910" y="271"/>
                </a:lnTo>
                <a:lnTo>
                  <a:pt x="912" y="274"/>
                </a:lnTo>
                <a:lnTo>
                  <a:pt x="914" y="277"/>
                </a:lnTo>
                <a:lnTo>
                  <a:pt x="916" y="279"/>
                </a:lnTo>
                <a:lnTo>
                  <a:pt x="918" y="282"/>
                </a:lnTo>
                <a:lnTo>
                  <a:pt x="920" y="285"/>
                </a:lnTo>
                <a:lnTo>
                  <a:pt x="922" y="288"/>
                </a:lnTo>
                <a:lnTo>
                  <a:pt x="924" y="290"/>
                </a:lnTo>
                <a:lnTo>
                  <a:pt x="926" y="293"/>
                </a:lnTo>
                <a:lnTo>
                  <a:pt x="928" y="296"/>
                </a:lnTo>
                <a:lnTo>
                  <a:pt x="930" y="299"/>
                </a:lnTo>
                <a:lnTo>
                  <a:pt x="932" y="302"/>
                </a:lnTo>
                <a:lnTo>
                  <a:pt x="934" y="305"/>
                </a:lnTo>
                <a:lnTo>
                  <a:pt x="936" y="307"/>
                </a:lnTo>
                <a:lnTo>
                  <a:pt x="938" y="310"/>
                </a:lnTo>
                <a:lnTo>
                  <a:pt x="940" y="313"/>
                </a:lnTo>
                <a:lnTo>
                  <a:pt x="942" y="316"/>
                </a:lnTo>
                <a:lnTo>
                  <a:pt x="944" y="319"/>
                </a:lnTo>
                <a:lnTo>
                  <a:pt x="946" y="322"/>
                </a:lnTo>
                <a:lnTo>
                  <a:pt x="948" y="325"/>
                </a:lnTo>
                <a:lnTo>
                  <a:pt x="950" y="328"/>
                </a:lnTo>
                <a:lnTo>
                  <a:pt x="952" y="331"/>
                </a:lnTo>
                <a:lnTo>
                  <a:pt x="954" y="334"/>
                </a:lnTo>
                <a:lnTo>
                  <a:pt x="956" y="337"/>
                </a:lnTo>
                <a:lnTo>
                  <a:pt x="958" y="340"/>
                </a:lnTo>
                <a:lnTo>
                  <a:pt x="960" y="343"/>
                </a:lnTo>
                <a:lnTo>
                  <a:pt x="962" y="346"/>
                </a:lnTo>
                <a:lnTo>
                  <a:pt x="964" y="349"/>
                </a:lnTo>
                <a:lnTo>
                  <a:pt x="966" y="352"/>
                </a:lnTo>
                <a:lnTo>
                  <a:pt x="968" y="355"/>
                </a:lnTo>
                <a:lnTo>
                  <a:pt x="970" y="358"/>
                </a:lnTo>
                <a:lnTo>
                  <a:pt x="972" y="361"/>
                </a:lnTo>
                <a:lnTo>
                  <a:pt x="974" y="365"/>
                </a:lnTo>
                <a:lnTo>
                  <a:pt x="976" y="368"/>
                </a:lnTo>
                <a:lnTo>
                  <a:pt x="978" y="371"/>
                </a:lnTo>
                <a:lnTo>
                  <a:pt x="980" y="374"/>
                </a:lnTo>
                <a:lnTo>
                  <a:pt x="982" y="377"/>
                </a:lnTo>
                <a:lnTo>
                  <a:pt x="984" y="380"/>
                </a:lnTo>
                <a:lnTo>
                  <a:pt x="986" y="384"/>
                </a:lnTo>
                <a:lnTo>
                  <a:pt x="988" y="387"/>
                </a:lnTo>
                <a:lnTo>
                  <a:pt x="990" y="390"/>
                </a:lnTo>
                <a:lnTo>
                  <a:pt x="992" y="393"/>
                </a:lnTo>
                <a:lnTo>
                  <a:pt x="994" y="397"/>
                </a:lnTo>
                <a:lnTo>
                  <a:pt x="996" y="400"/>
                </a:lnTo>
                <a:lnTo>
                  <a:pt x="998" y="403"/>
                </a:lnTo>
                <a:lnTo>
                  <a:pt x="1000" y="406"/>
                </a:lnTo>
                <a:lnTo>
                  <a:pt x="1002" y="410"/>
                </a:lnTo>
                <a:lnTo>
                  <a:pt x="1004" y="413"/>
                </a:lnTo>
                <a:lnTo>
                  <a:pt x="1006" y="416"/>
                </a:lnTo>
                <a:lnTo>
                  <a:pt x="1008" y="420"/>
                </a:lnTo>
                <a:lnTo>
                  <a:pt x="1010" y="423"/>
                </a:lnTo>
                <a:lnTo>
                  <a:pt x="1012" y="427"/>
                </a:lnTo>
                <a:lnTo>
                  <a:pt x="1014" y="430"/>
                </a:lnTo>
                <a:lnTo>
                  <a:pt x="1016" y="433"/>
                </a:lnTo>
                <a:lnTo>
                  <a:pt x="1018" y="437"/>
                </a:lnTo>
                <a:lnTo>
                  <a:pt x="1020" y="440"/>
                </a:lnTo>
                <a:lnTo>
                  <a:pt x="1022" y="444"/>
                </a:lnTo>
                <a:lnTo>
                  <a:pt x="1024" y="447"/>
                </a:lnTo>
                <a:lnTo>
                  <a:pt x="1026" y="451"/>
                </a:lnTo>
                <a:lnTo>
                  <a:pt x="1028" y="454"/>
                </a:lnTo>
                <a:lnTo>
                  <a:pt x="1030" y="458"/>
                </a:lnTo>
                <a:lnTo>
                  <a:pt x="1032" y="46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569" name="Line 17"/>
          <p:cNvSpPr>
            <a:spLocks noChangeShapeType="1"/>
          </p:cNvSpPr>
          <p:nvPr/>
        </p:nvSpPr>
        <p:spPr bwMode="auto">
          <a:xfrm>
            <a:off x="635000" y="3811588"/>
            <a:ext cx="4838700" cy="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CA"/>
          </a:p>
        </p:txBody>
      </p:sp>
      <p:sp>
        <p:nvSpPr>
          <p:cNvPr id="279565" name="Oval 13"/>
          <p:cNvSpPr>
            <a:spLocks noChangeArrowheads="1"/>
          </p:cNvSpPr>
          <p:nvPr/>
        </p:nvSpPr>
        <p:spPr bwMode="auto">
          <a:xfrm>
            <a:off x="1886898" y="3726811"/>
            <a:ext cx="88900" cy="90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79566" name="Oval 14"/>
          <p:cNvSpPr>
            <a:spLocks noChangeArrowheads="1"/>
          </p:cNvSpPr>
          <p:nvPr/>
        </p:nvSpPr>
        <p:spPr bwMode="auto">
          <a:xfrm>
            <a:off x="4252913" y="3714750"/>
            <a:ext cx="88900" cy="90000"/>
          </a:xfrm>
          <a:prstGeom prst="ellipse">
            <a:avLst/>
          </a:prstGeom>
          <a:solidFill>
            <a:schemeClr val="accent1"/>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2253229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9556"/>
                                        </p:tgtEl>
                                        <p:attrNameLst>
                                          <p:attrName>style.visibility</p:attrName>
                                        </p:attrNameLst>
                                      </p:cBhvr>
                                      <p:to>
                                        <p:strVal val="visible"/>
                                      </p:to>
                                    </p:set>
                                    <p:animEffect transition="in" filter="blinds(horizontal)">
                                      <p:cBhvr>
                                        <p:cTn id="7" dur="500"/>
                                        <p:tgtEl>
                                          <p:spTgt spid="279556"/>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279560"/>
                                        </p:tgtEl>
                                        <p:attrNameLst>
                                          <p:attrName>style.visibility</p:attrName>
                                        </p:attrNameLst>
                                      </p:cBhvr>
                                      <p:to>
                                        <p:strVal val="visible"/>
                                      </p:to>
                                    </p:set>
                                    <p:animEffect transition="in" filter="wipe(down)">
                                      <p:cBhvr>
                                        <p:cTn id="10" dur="580">
                                          <p:stCondLst>
                                            <p:cond delay="0"/>
                                          </p:stCondLst>
                                        </p:cTn>
                                        <p:tgtEl>
                                          <p:spTgt spid="279560"/>
                                        </p:tgtEl>
                                      </p:cBhvr>
                                    </p:animEffect>
                                    <p:anim calcmode="lin" valueType="num">
                                      <p:cBhvr>
                                        <p:cTn id="11" dur="1822" tmFilter="0,0; 0.14,0.36; 0.43,0.73; 0.71,0.91; 1.0,1.0">
                                          <p:stCondLst>
                                            <p:cond delay="0"/>
                                          </p:stCondLst>
                                        </p:cTn>
                                        <p:tgtEl>
                                          <p:spTgt spid="279560"/>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279560"/>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279560"/>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279560"/>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279560"/>
                                        </p:tgtEl>
                                        <p:attrNameLst>
                                          <p:attrName>ppt_y</p:attrName>
                                        </p:attrNameLst>
                                      </p:cBhvr>
                                      <p:tavLst>
                                        <p:tav tm="0" fmla="#ppt_y-sin(pi*$)/81">
                                          <p:val>
                                            <p:fltVal val="0"/>
                                          </p:val>
                                        </p:tav>
                                        <p:tav tm="100000">
                                          <p:val>
                                            <p:fltVal val="1"/>
                                          </p:val>
                                        </p:tav>
                                      </p:tavLst>
                                    </p:anim>
                                    <p:animScale>
                                      <p:cBhvr>
                                        <p:cTn id="16" dur="26">
                                          <p:stCondLst>
                                            <p:cond delay="650"/>
                                          </p:stCondLst>
                                        </p:cTn>
                                        <p:tgtEl>
                                          <p:spTgt spid="279560"/>
                                        </p:tgtEl>
                                      </p:cBhvr>
                                      <p:to x="100000" y="60000"/>
                                    </p:animScale>
                                    <p:animScale>
                                      <p:cBhvr>
                                        <p:cTn id="17" dur="166" decel="50000">
                                          <p:stCondLst>
                                            <p:cond delay="676"/>
                                          </p:stCondLst>
                                        </p:cTn>
                                        <p:tgtEl>
                                          <p:spTgt spid="279560"/>
                                        </p:tgtEl>
                                      </p:cBhvr>
                                      <p:to x="100000" y="100000"/>
                                    </p:animScale>
                                    <p:animScale>
                                      <p:cBhvr>
                                        <p:cTn id="18" dur="26">
                                          <p:stCondLst>
                                            <p:cond delay="1312"/>
                                          </p:stCondLst>
                                        </p:cTn>
                                        <p:tgtEl>
                                          <p:spTgt spid="279560"/>
                                        </p:tgtEl>
                                      </p:cBhvr>
                                      <p:to x="100000" y="80000"/>
                                    </p:animScale>
                                    <p:animScale>
                                      <p:cBhvr>
                                        <p:cTn id="19" dur="166" decel="50000">
                                          <p:stCondLst>
                                            <p:cond delay="1338"/>
                                          </p:stCondLst>
                                        </p:cTn>
                                        <p:tgtEl>
                                          <p:spTgt spid="279560"/>
                                        </p:tgtEl>
                                      </p:cBhvr>
                                      <p:to x="100000" y="100000"/>
                                    </p:animScale>
                                    <p:animScale>
                                      <p:cBhvr>
                                        <p:cTn id="20" dur="26">
                                          <p:stCondLst>
                                            <p:cond delay="1642"/>
                                          </p:stCondLst>
                                        </p:cTn>
                                        <p:tgtEl>
                                          <p:spTgt spid="279560"/>
                                        </p:tgtEl>
                                      </p:cBhvr>
                                      <p:to x="100000" y="90000"/>
                                    </p:animScale>
                                    <p:animScale>
                                      <p:cBhvr>
                                        <p:cTn id="21" dur="166" decel="50000">
                                          <p:stCondLst>
                                            <p:cond delay="1668"/>
                                          </p:stCondLst>
                                        </p:cTn>
                                        <p:tgtEl>
                                          <p:spTgt spid="279560"/>
                                        </p:tgtEl>
                                      </p:cBhvr>
                                      <p:to x="100000" y="100000"/>
                                    </p:animScale>
                                    <p:animScale>
                                      <p:cBhvr>
                                        <p:cTn id="22" dur="26">
                                          <p:stCondLst>
                                            <p:cond delay="1808"/>
                                          </p:stCondLst>
                                        </p:cTn>
                                        <p:tgtEl>
                                          <p:spTgt spid="279560"/>
                                        </p:tgtEl>
                                      </p:cBhvr>
                                      <p:to x="100000" y="95000"/>
                                    </p:animScale>
                                    <p:animScale>
                                      <p:cBhvr>
                                        <p:cTn id="23" dur="166" decel="50000">
                                          <p:stCondLst>
                                            <p:cond delay="1834"/>
                                          </p:stCondLst>
                                        </p:cTn>
                                        <p:tgtEl>
                                          <p:spTgt spid="279560"/>
                                        </p:tgtEl>
                                      </p:cBhvr>
                                      <p:to x="100000" y="100000"/>
                                    </p:animScale>
                                  </p:childTnLst>
                                </p:cTn>
                              </p:par>
                              <p:par>
                                <p:cTn id="24" presetID="26" presetClass="entr" presetSubtype="0" fill="hold" grpId="0" nodeType="withEffect">
                                  <p:stCondLst>
                                    <p:cond delay="1000"/>
                                  </p:stCondLst>
                                  <p:childTnLst>
                                    <p:set>
                                      <p:cBhvr>
                                        <p:cTn id="25" dur="1" fill="hold">
                                          <p:stCondLst>
                                            <p:cond delay="0"/>
                                          </p:stCondLst>
                                        </p:cTn>
                                        <p:tgtEl>
                                          <p:spTgt spid="279563"/>
                                        </p:tgtEl>
                                        <p:attrNameLst>
                                          <p:attrName>style.visibility</p:attrName>
                                        </p:attrNameLst>
                                      </p:cBhvr>
                                      <p:to>
                                        <p:strVal val="visible"/>
                                      </p:to>
                                    </p:set>
                                    <p:animEffect transition="in" filter="wipe(down)">
                                      <p:cBhvr>
                                        <p:cTn id="26" dur="580">
                                          <p:stCondLst>
                                            <p:cond delay="0"/>
                                          </p:stCondLst>
                                        </p:cTn>
                                        <p:tgtEl>
                                          <p:spTgt spid="279563"/>
                                        </p:tgtEl>
                                      </p:cBhvr>
                                    </p:animEffect>
                                    <p:anim calcmode="lin" valueType="num">
                                      <p:cBhvr>
                                        <p:cTn id="27" dur="1822" tmFilter="0,0; 0.14,0.36; 0.43,0.73; 0.71,0.91; 1.0,1.0">
                                          <p:stCondLst>
                                            <p:cond delay="0"/>
                                          </p:stCondLst>
                                        </p:cTn>
                                        <p:tgtEl>
                                          <p:spTgt spid="27956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7956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7956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7956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79563"/>
                                        </p:tgtEl>
                                        <p:attrNameLst>
                                          <p:attrName>ppt_y</p:attrName>
                                        </p:attrNameLst>
                                      </p:cBhvr>
                                      <p:tavLst>
                                        <p:tav tm="0" fmla="#ppt_y-sin(pi*$)/81">
                                          <p:val>
                                            <p:fltVal val="0"/>
                                          </p:val>
                                        </p:tav>
                                        <p:tav tm="100000">
                                          <p:val>
                                            <p:fltVal val="1"/>
                                          </p:val>
                                        </p:tav>
                                      </p:tavLst>
                                    </p:anim>
                                    <p:animScale>
                                      <p:cBhvr>
                                        <p:cTn id="32" dur="26">
                                          <p:stCondLst>
                                            <p:cond delay="650"/>
                                          </p:stCondLst>
                                        </p:cTn>
                                        <p:tgtEl>
                                          <p:spTgt spid="279563"/>
                                        </p:tgtEl>
                                      </p:cBhvr>
                                      <p:to x="100000" y="60000"/>
                                    </p:animScale>
                                    <p:animScale>
                                      <p:cBhvr>
                                        <p:cTn id="33" dur="166" decel="50000">
                                          <p:stCondLst>
                                            <p:cond delay="676"/>
                                          </p:stCondLst>
                                        </p:cTn>
                                        <p:tgtEl>
                                          <p:spTgt spid="279563"/>
                                        </p:tgtEl>
                                      </p:cBhvr>
                                      <p:to x="100000" y="100000"/>
                                    </p:animScale>
                                    <p:animScale>
                                      <p:cBhvr>
                                        <p:cTn id="34" dur="26">
                                          <p:stCondLst>
                                            <p:cond delay="1312"/>
                                          </p:stCondLst>
                                        </p:cTn>
                                        <p:tgtEl>
                                          <p:spTgt spid="279563"/>
                                        </p:tgtEl>
                                      </p:cBhvr>
                                      <p:to x="100000" y="80000"/>
                                    </p:animScale>
                                    <p:animScale>
                                      <p:cBhvr>
                                        <p:cTn id="35" dur="166" decel="50000">
                                          <p:stCondLst>
                                            <p:cond delay="1338"/>
                                          </p:stCondLst>
                                        </p:cTn>
                                        <p:tgtEl>
                                          <p:spTgt spid="279563"/>
                                        </p:tgtEl>
                                      </p:cBhvr>
                                      <p:to x="100000" y="100000"/>
                                    </p:animScale>
                                    <p:animScale>
                                      <p:cBhvr>
                                        <p:cTn id="36" dur="26">
                                          <p:stCondLst>
                                            <p:cond delay="1642"/>
                                          </p:stCondLst>
                                        </p:cTn>
                                        <p:tgtEl>
                                          <p:spTgt spid="279563"/>
                                        </p:tgtEl>
                                      </p:cBhvr>
                                      <p:to x="100000" y="90000"/>
                                    </p:animScale>
                                    <p:animScale>
                                      <p:cBhvr>
                                        <p:cTn id="37" dur="166" decel="50000">
                                          <p:stCondLst>
                                            <p:cond delay="1668"/>
                                          </p:stCondLst>
                                        </p:cTn>
                                        <p:tgtEl>
                                          <p:spTgt spid="279563"/>
                                        </p:tgtEl>
                                      </p:cBhvr>
                                      <p:to x="100000" y="100000"/>
                                    </p:animScale>
                                    <p:animScale>
                                      <p:cBhvr>
                                        <p:cTn id="38" dur="26">
                                          <p:stCondLst>
                                            <p:cond delay="1808"/>
                                          </p:stCondLst>
                                        </p:cTn>
                                        <p:tgtEl>
                                          <p:spTgt spid="279563"/>
                                        </p:tgtEl>
                                      </p:cBhvr>
                                      <p:to x="100000" y="95000"/>
                                    </p:animScale>
                                    <p:animScale>
                                      <p:cBhvr>
                                        <p:cTn id="39" dur="166" decel="50000">
                                          <p:stCondLst>
                                            <p:cond delay="1834"/>
                                          </p:stCondLst>
                                        </p:cTn>
                                        <p:tgtEl>
                                          <p:spTgt spid="279563"/>
                                        </p:tgtEl>
                                      </p:cBhvr>
                                      <p:to x="100000" y="100000"/>
                                    </p:animScale>
                                  </p:childTnLst>
                                </p:cTn>
                              </p:par>
                              <p:par>
                                <p:cTn id="40" presetID="26" presetClass="entr" presetSubtype="0" fill="hold" grpId="0" nodeType="withEffect">
                                  <p:stCondLst>
                                    <p:cond delay="0"/>
                                  </p:stCondLst>
                                  <p:childTnLst>
                                    <p:set>
                                      <p:cBhvr>
                                        <p:cTn id="41" dur="1" fill="hold">
                                          <p:stCondLst>
                                            <p:cond delay="0"/>
                                          </p:stCondLst>
                                        </p:cTn>
                                        <p:tgtEl>
                                          <p:spTgt spid="279562"/>
                                        </p:tgtEl>
                                        <p:attrNameLst>
                                          <p:attrName>style.visibility</p:attrName>
                                        </p:attrNameLst>
                                      </p:cBhvr>
                                      <p:to>
                                        <p:strVal val="visible"/>
                                      </p:to>
                                    </p:set>
                                    <p:animEffect transition="in" filter="wipe(down)">
                                      <p:cBhvr>
                                        <p:cTn id="42" dur="580">
                                          <p:stCondLst>
                                            <p:cond delay="0"/>
                                          </p:stCondLst>
                                        </p:cTn>
                                        <p:tgtEl>
                                          <p:spTgt spid="279562"/>
                                        </p:tgtEl>
                                      </p:cBhvr>
                                    </p:animEffect>
                                    <p:anim calcmode="lin" valueType="num">
                                      <p:cBhvr>
                                        <p:cTn id="43" dur="1822" tmFilter="0,0; 0.14,0.36; 0.43,0.73; 0.71,0.91; 1.0,1.0">
                                          <p:stCondLst>
                                            <p:cond delay="0"/>
                                          </p:stCondLst>
                                        </p:cTn>
                                        <p:tgtEl>
                                          <p:spTgt spid="27956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7956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7956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7956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79562"/>
                                        </p:tgtEl>
                                        <p:attrNameLst>
                                          <p:attrName>ppt_y</p:attrName>
                                        </p:attrNameLst>
                                      </p:cBhvr>
                                      <p:tavLst>
                                        <p:tav tm="0" fmla="#ppt_y-sin(pi*$)/81">
                                          <p:val>
                                            <p:fltVal val="0"/>
                                          </p:val>
                                        </p:tav>
                                        <p:tav tm="100000">
                                          <p:val>
                                            <p:fltVal val="1"/>
                                          </p:val>
                                        </p:tav>
                                      </p:tavLst>
                                    </p:anim>
                                    <p:animScale>
                                      <p:cBhvr>
                                        <p:cTn id="48" dur="26">
                                          <p:stCondLst>
                                            <p:cond delay="650"/>
                                          </p:stCondLst>
                                        </p:cTn>
                                        <p:tgtEl>
                                          <p:spTgt spid="279562"/>
                                        </p:tgtEl>
                                      </p:cBhvr>
                                      <p:to x="100000" y="60000"/>
                                    </p:animScale>
                                    <p:animScale>
                                      <p:cBhvr>
                                        <p:cTn id="49" dur="166" decel="50000">
                                          <p:stCondLst>
                                            <p:cond delay="676"/>
                                          </p:stCondLst>
                                        </p:cTn>
                                        <p:tgtEl>
                                          <p:spTgt spid="279562"/>
                                        </p:tgtEl>
                                      </p:cBhvr>
                                      <p:to x="100000" y="100000"/>
                                    </p:animScale>
                                    <p:animScale>
                                      <p:cBhvr>
                                        <p:cTn id="50" dur="26">
                                          <p:stCondLst>
                                            <p:cond delay="1312"/>
                                          </p:stCondLst>
                                        </p:cTn>
                                        <p:tgtEl>
                                          <p:spTgt spid="279562"/>
                                        </p:tgtEl>
                                      </p:cBhvr>
                                      <p:to x="100000" y="80000"/>
                                    </p:animScale>
                                    <p:animScale>
                                      <p:cBhvr>
                                        <p:cTn id="51" dur="166" decel="50000">
                                          <p:stCondLst>
                                            <p:cond delay="1338"/>
                                          </p:stCondLst>
                                        </p:cTn>
                                        <p:tgtEl>
                                          <p:spTgt spid="279562"/>
                                        </p:tgtEl>
                                      </p:cBhvr>
                                      <p:to x="100000" y="100000"/>
                                    </p:animScale>
                                    <p:animScale>
                                      <p:cBhvr>
                                        <p:cTn id="52" dur="26">
                                          <p:stCondLst>
                                            <p:cond delay="1642"/>
                                          </p:stCondLst>
                                        </p:cTn>
                                        <p:tgtEl>
                                          <p:spTgt spid="279562"/>
                                        </p:tgtEl>
                                      </p:cBhvr>
                                      <p:to x="100000" y="90000"/>
                                    </p:animScale>
                                    <p:animScale>
                                      <p:cBhvr>
                                        <p:cTn id="53" dur="166" decel="50000">
                                          <p:stCondLst>
                                            <p:cond delay="1668"/>
                                          </p:stCondLst>
                                        </p:cTn>
                                        <p:tgtEl>
                                          <p:spTgt spid="279562"/>
                                        </p:tgtEl>
                                      </p:cBhvr>
                                      <p:to x="100000" y="100000"/>
                                    </p:animScale>
                                    <p:animScale>
                                      <p:cBhvr>
                                        <p:cTn id="54" dur="26">
                                          <p:stCondLst>
                                            <p:cond delay="1808"/>
                                          </p:stCondLst>
                                        </p:cTn>
                                        <p:tgtEl>
                                          <p:spTgt spid="279562"/>
                                        </p:tgtEl>
                                      </p:cBhvr>
                                      <p:to x="100000" y="95000"/>
                                    </p:animScale>
                                    <p:animScale>
                                      <p:cBhvr>
                                        <p:cTn id="55" dur="166" decel="50000">
                                          <p:stCondLst>
                                            <p:cond delay="1834"/>
                                          </p:stCondLst>
                                        </p:cTn>
                                        <p:tgtEl>
                                          <p:spTgt spid="279562"/>
                                        </p:tgtEl>
                                      </p:cBhvr>
                                      <p:to x="100000" y="100000"/>
                                    </p:animScale>
                                  </p:childTnLst>
                                </p:cTn>
                              </p:par>
                              <p:par>
                                <p:cTn id="56" presetID="26" presetClass="entr" presetSubtype="0" fill="hold" grpId="0" nodeType="withEffect">
                                  <p:stCondLst>
                                    <p:cond delay="1000"/>
                                  </p:stCondLst>
                                  <p:childTnLst>
                                    <p:set>
                                      <p:cBhvr>
                                        <p:cTn id="57" dur="1" fill="hold">
                                          <p:stCondLst>
                                            <p:cond delay="0"/>
                                          </p:stCondLst>
                                        </p:cTn>
                                        <p:tgtEl>
                                          <p:spTgt spid="279568"/>
                                        </p:tgtEl>
                                        <p:attrNameLst>
                                          <p:attrName>style.visibility</p:attrName>
                                        </p:attrNameLst>
                                      </p:cBhvr>
                                      <p:to>
                                        <p:strVal val="visible"/>
                                      </p:to>
                                    </p:set>
                                    <p:animEffect transition="in" filter="wipe(down)">
                                      <p:cBhvr>
                                        <p:cTn id="58" dur="580">
                                          <p:stCondLst>
                                            <p:cond delay="0"/>
                                          </p:stCondLst>
                                        </p:cTn>
                                        <p:tgtEl>
                                          <p:spTgt spid="279568"/>
                                        </p:tgtEl>
                                      </p:cBhvr>
                                    </p:animEffect>
                                    <p:anim calcmode="lin" valueType="num">
                                      <p:cBhvr>
                                        <p:cTn id="59" dur="1822" tmFilter="0,0; 0.14,0.36; 0.43,0.73; 0.71,0.91; 1.0,1.0">
                                          <p:stCondLst>
                                            <p:cond delay="0"/>
                                          </p:stCondLst>
                                        </p:cTn>
                                        <p:tgtEl>
                                          <p:spTgt spid="27956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7956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7956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7956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79568"/>
                                        </p:tgtEl>
                                        <p:attrNameLst>
                                          <p:attrName>ppt_y</p:attrName>
                                        </p:attrNameLst>
                                      </p:cBhvr>
                                      <p:tavLst>
                                        <p:tav tm="0" fmla="#ppt_y-sin(pi*$)/81">
                                          <p:val>
                                            <p:fltVal val="0"/>
                                          </p:val>
                                        </p:tav>
                                        <p:tav tm="100000">
                                          <p:val>
                                            <p:fltVal val="1"/>
                                          </p:val>
                                        </p:tav>
                                      </p:tavLst>
                                    </p:anim>
                                    <p:animScale>
                                      <p:cBhvr>
                                        <p:cTn id="64" dur="26">
                                          <p:stCondLst>
                                            <p:cond delay="650"/>
                                          </p:stCondLst>
                                        </p:cTn>
                                        <p:tgtEl>
                                          <p:spTgt spid="279568"/>
                                        </p:tgtEl>
                                      </p:cBhvr>
                                      <p:to x="100000" y="60000"/>
                                    </p:animScale>
                                    <p:animScale>
                                      <p:cBhvr>
                                        <p:cTn id="65" dur="166" decel="50000">
                                          <p:stCondLst>
                                            <p:cond delay="676"/>
                                          </p:stCondLst>
                                        </p:cTn>
                                        <p:tgtEl>
                                          <p:spTgt spid="279568"/>
                                        </p:tgtEl>
                                      </p:cBhvr>
                                      <p:to x="100000" y="100000"/>
                                    </p:animScale>
                                    <p:animScale>
                                      <p:cBhvr>
                                        <p:cTn id="66" dur="26">
                                          <p:stCondLst>
                                            <p:cond delay="1312"/>
                                          </p:stCondLst>
                                        </p:cTn>
                                        <p:tgtEl>
                                          <p:spTgt spid="279568"/>
                                        </p:tgtEl>
                                      </p:cBhvr>
                                      <p:to x="100000" y="80000"/>
                                    </p:animScale>
                                    <p:animScale>
                                      <p:cBhvr>
                                        <p:cTn id="67" dur="166" decel="50000">
                                          <p:stCondLst>
                                            <p:cond delay="1338"/>
                                          </p:stCondLst>
                                        </p:cTn>
                                        <p:tgtEl>
                                          <p:spTgt spid="279568"/>
                                        </p:tgtEl>
                                      </p:cBhvr>
                                      <p:to x="100000" y="100000"/>
                                    </p:animScale>
                                    <p:animScale>
                                      <p:cBhvr>
                                        <p:cTn id="68" dur="26">
                                          <p:stCondLst>
                                            <p:cond delay="1642"/>
                                          </p:stCondLst>
                                        </p:cTn>
                                        <p:tgtEl>
                                          <p:spTgt spid="279568"/>
                                        </p:tgtEl>
                                      </p:cBhvr>
                                      <p:to x="100000" y="90000"/>
                                    </p:animScale>
                                    <p:animScale>
                                      <p:cBhvr>
                                        <p:cTn id="69" dur="166" decel="50000">
                                          <p:stCondLst>
                                            <p:cond delay="1668"/>
                                          </p:stCondLst>
                                        </p:cTn>
                                        <p:tgtEl>
                                          <p:spTgt spid="279568"/>
                                        </p:tgtEl>
                                      </p:cBhvr>
                                      <p:to x="100000" y="100000"/>
                                    </p:animScale>
                                    <p:animScale>
                                      <p:cBhvr>
                                        <p:cTn id="70" dur="26">
                                          <p:stCondLst>
                                            <p:cond delay="1808"/>
                                          </p:stCondLst>
                                        </p:cTn>
                                        <p:tgtEl>
                                          <p:spTgt spid="279568"/>
                                        </p:tgtEl>
                                      </p:cBhvr>
                                      <p:to x="100000" y="95000"/>
                                    </p:animScale>
                                    <p:animScale>
                                      <p:cBhvr>
                                        <p:cTn id="71" dur="166" decel="50000">
                                          <p:stCondLst>
                                            <p:cond delay="1834"/>
                                          </p:stCondLst>
                                        </p:cTn>
                                        <p:tgtEl>
                                          <p:spTgt spid="279568"/>
                                        </p:tgtEl>
                                      </p:cBhvr>
                                      <p:to x="100000" y="100000"/>
                                    </p:animScale>
                                  </p:childTnLst>
                                </p:cTn>
                              </p:par>
                              <p:par>
                                <p:cTn id="72" presetID="26" presetClass="entr" presetSubtype="0" fill="hold" grpId="0" nodeType="withEffect">
                                  <p:stCondLst>
                                    <p:cond delay="1000"/>
                                  </p:stCondLst>
                                  <p:childTnLst>
                                    <p:set>
                                      <p:cBhvr>
                                        <p:cTn id="73" dur="1" fill="hold">
                                          <p:stCondLst>
                                            <p:cond delay="0"/>
                                          </p:stCondLst>
                                        </p:cTn>
                                        <p:tgtEl>
                                          <p:spTgt spid="279567"/>
                                        </p:tgtEl>
                                        <p:attrNameLst>
                                          <p:attrName>style.visibility</p:attrName>
                                        </p:attrNameLst>
                                      </p:cBhvr>
                                      <p:to>
                                        <p:strVal val="visible"/>
                                      </p:to>
                                    </p:set>
                                    <p:animEffect transition="in" filter="wipe(down)">
                                      <p:cBhvr>
                                        <p:cTn id="74" dur="580">
                                          <p:stCondLst>
                                            <p:cond delay="0"/>
                                          </p:stCondLst>
                                        </p:cTn>
                                        <p:tgtEl>
                                          <p:spTgt spid="279567"/>
                                        </p:tgtEl>
                                      </p:cBhvr>
                                    </p:animEffect>
                                    <p:anim calcmode="lin" valueType="num">
                                      <p:cBhvr>
                                        <p:cTn id="75" dur="1822" tmFilter="0,0; 0.14,0.36; 0.43,0.73; 0.71,0.91; 1.0,1.0">
                                          <p:stCondLst>
                                            <p:cond delay="0"/>
                                          </p:stCondLst>
                                        </p:cTn>
                                        <p:tgtEl>
                                          <p:spTgt spid="279567"/>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279567"/>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279567"/>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279567"/>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279567"/>
                                        </p:tgtEl>
                                        <p:attrNameLst>
                                          <p:attrName>ppt_y</p:attrName>
                                        </p:attrNameLst>
                                      </p:cBhvr>
                                      <p:tavLst>
                                        <p:tav tm="0" fmla="#ppt_y-sin(pi*$)/81">
                                          <p:val>
                                            <p:fltVal val="0"/>
                                          </p:val>
                                        </p:tav>
                                        <p:tav tm="100000">
                                          <p:val>
                                            <p:fltVal val="1"/>
                                          </p:val>
                                        </p:tav>
                                      </p:tavLst>
                                    </p:anim>
                                    <p:animScale>
                                      <p:cBhvr>
                                        <p:cTn id="80" dur="26">
                                          <p:stCondLst>
                                            <p:cond delay="650"/>
                                          </p:stCondLst>
                                        </p:cTn>
                                        <p:tgtEl>
                                          <p:spTgt spid="279567"/>
                                        </p:tgtEl>
                                      </p:cBhvr>
                                      <p:to x="100000" y="60000"/>
                                    </p:animScale>
                                    <p:animScale>
                                      <p:cBhvr>
                                        <p:cTn id="81" dur="166" decel="50000">
                                          <p:stCondLst>
                                            <p:cond delay="676"/>
                                          </p:stCondLst>
                                        </p:cTn>
                                        <p:tgtEl>
                                          <p:spTgt spid="279567"/>
                                        </p:tgtEl>
                                      </p:cBhvr>
                                      <p:to x="100000" y="100000"/>
                                    </p:animScale>
                                    <p:animScale>
                                      <p:cBhvr>
                                        <p:cTn id="82" dur="26">
                                          <p:stCondLst>
                                            <p:cond delay="1312"/>
                                          </p:stCondLst>
                                        </p:cTn>
                                        <p:tgtEl>
                                          <p:spTgt spid="279567"/>
                                        </p:tgtEl>
                                      </p:cBhvr>
                                      <p:to x="100000" y="80000"/>
                                    </p:animScale>
                                    <p:animScale>
                                      <p:cBhvr>
                                        <p:cTn id="83" dur="166" decel="50000">
                                          <p:stCondLst>
                                            <p:cond delay="1338"/>
                                          </p:stCondLst>
                                        </p:cTn>
                                        <p:tgtEl>
                                          <p:spTgt spid="279567"/>
                                        </p:tgtEl>
                                      </p:cBhvr>
                                      <p:to x="100000" y="100000"/>
                                    </p:animScale>
                                    <p:animScale>
                                      <p:cBhvr>
                                        <p:cTn id="84" dur="26">
                                          <p:stCondLst>
                                            <p:cond delay="1642"/>
                                          </p:stCondLst>
                                        </p:cTn>
                                        <p:tgtEl>
                                          <p:spTgt spid="279567"/>
                                        </p:tgtEl>
                                      </p:cBhvr>
                                      <p:to x="100000" y="90000"/>
                                    </p:animScale>
                                    <p:animScale>
                                      <p:cBhvr>
                                        <p:cTn id="85" dur="166" decel="50000">
                                          <p:stCondLst>
                                            <p:cond delay="1668"/>
                                          </p:stCondLst>
                                        </p:cTn>
                                        <p:tgtEl>
                                          <p:spTgt spid="279567"/>
                                        </p:tgtEl>
                                      </p:cBhvr>
                                      <p:to x="100000" y="100000"/>
                                    </p:animScale>
                                    <p:animScale>
                                      <p:cBhvr>
                                        <p:cTn id="86" dur="26">
                                          <p:stCondLst>
                                            <p:cond delay="1808"/>
                                          </p:stCondLst>
                                        </p:cTn>
                                        <p:tgtEl>
                                          <p:spTgt spid="279567"/>
                                        </p:tgtEl>
                                      </p:cBhvr>
                                      <p:to x="100000" y="95000"/>
                                    </p:animScale>
                                    <p:animScale>
                                      <p:cBhvr>
                                        <p:cTn id="87" dur="166" decel="50000">
                                          <p:stCondLst>
                                            <p:cond delay="1834"/>
                                          </p:stCondLst>
                                        </p:cTn>
                                        <p:tgtEl>
                                          <p:spTgt spid="279567"/>
                                        </p:tgtEl>
                                      </p:cBhvr>
                                      <p:to x="100000" y="100000"/>
                                    </p:animScale>
                                  </p:childTnLst>
                                </p:cTn>
                              </p:par>
                              <p:par>
                                <p:cTn id="88" presetID="26" presetClass="entr" presetSubtype="0" fill="hold" grpId="0" nodeType="withEffect">
                                  <p:stCondLst>
                                    <p:cond delay="1000"/>
                                  </p:stCondLst>
                                  <p:childTnLst>
                                    <p:set>
                                      <p:cBhvr>
                                        <p:cTn id="89" dur="1" fill="hold">
                                          <p:stCondLst>
                                            <p:cond delay="0"/>
                                          </p:stCondLst>
                                        </p:cTn>
                                        <p:tgtEl>
                                          <p:spTgt spid="279564"/>
                                        </p:tgtEl>
                                        <p:attrNameLst>
                                          <p:attrName>style.visibility</p:attrName>
                                        </p:attrNameLst>
                                      </p:cBhvr>
                                      <p:to>
                                        <p:strVal val="visible"/>
                                      </p:to>
                                    </p:set>
                                    <p:animEffect transition="in" filter="wipe(down)">
                                      <p:cBhvr>
                                        <p:cTn id="90" dur="580">
                                          <p:stCondLst>
                                            <p:cond delay="0"/>
                                          </p:stCondLst>
                                        </p:cTn>
                                        <p:tgtEl>
                                          <p:spTgt spid="279564"/>
                                        </p:tgtEl>
                                      </p:cBhvr>
                                    </p:animEffect>
                                    <p:anim calcmode="lin" valueType="num">
                                      <p:cBhvr>
                                        <p:cTn id="91" dur="1822" tmFilter="0,0; 0.14,0.36; 0.43,0.73; 0.71,0.91; 1.0,1.0">
                                          <p:stCondLst>
                                            <p:cond delay="0"/>
                                          </p:stCondLst>
                                        </p:cTn>
                                        <p:tgtEl>
                                          <p:spTgt spid="279564"/>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279564"/>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279564"/>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279564"/>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279564"/>
                                        </p:tgtEl>
                                        <p:attrNameLst>
                                          <p:attrName>ppt_y</p:attrName>
                                        </p:attrNameLst>
                                      </p:cBhvr>
                                      <p:tavLst>
                                        <p:tav tm="0" fmla="#ppt_y-sin(pi*$)/81">
                                          <p:val>
                                            <p:fltVal val="0"/>
                                          </p:val>
                                        </p:tav>
                                        <p:tav tm="100000">
                                          <p:val>
                                            <p:fltVal val="1"/>
                                          </p:val>
                                        </p:tav>
                                      </p:tavLst>
                                    </p:anim>
                                    <p:animScale>
                                      <p:cBhvr>
                                        <p:cTn id="96" dur="26">
                                          <p:stCondLst>
                                            <p:cond delay="650"/>
                                          </p:stCondLst>
                                        </p:cTn>
                                        <p:tgtEl>
                                          <p:spTgt spid="279564"/>
                                        </p:tgtEl>
                                      </p:cBhvr>
                                      <p:to x="100000" y="60000"/>
                                    </p:animScale>
                                    <p:animScale>
                                      <p:cBhvr>
                                        <p:cTn id="97" dur="166" decel="50000">
                                          <p:stCondLst>
                                            <p:cond delay="676"/>
                                          </p:stCondLst>
                                        </p:cTn>
                                        <p:tgtEl>
                                          <p:spTgt spid="279564"/>
                                        </p:tgtEl>
                                      </p:cBhvr>
                                      <p:to x="100000" y="100000"/>
                                    </p:animScale>
                                    <p:animScale>
                                      <p:cBhvr>
                                        <p:cTn id="98" dur="26">
                                          <p:stCondLst>
                                            <p:cond delay="1312"/>
                                          </p:stCondLst>
                                        </p:cTn>
                                        <p:tgtEl>
                                          <p:spTgt spid="279564"/>
                                        </p:tgtEl>
                                      </p:cBhvr>
                                      <p:to x="100000" y="80000"/>
                                    </p:animScale>
                                    <p:animScale>
                                      <p:cBhvr>
                                        <p:cTn id="99" dur="166" decel="50000">
                                          <p:stCondLst>
                                            <p:cond delay="1338"/>
                                          </p:stCondLst>
                                        </p:cTn>
                                        <p:tgtEl>
                                          <p:spTgt spid="279564"/>
                                        </p:tgtEl>
                                      </p:cBhvr>
                                      <p:to x="100000" y="100000"/>
                                    </p:animScale>
                                    <p:animScale>
                                      <p:cBhvr>
                                        <p:cTn id="100" dur="26">
                                          <p:stCondLst>
                                            <p:cond delay="1642"/>
                                          </p:stCondLst>
                                        </p:cTn>
                                        <p:tgtEl>
                                          <p:spTgt spid="279564"/>
                                        </p:tgtEl>
                                      </p:cBhvr>
                                      <p:to x="100000" y="90000"/>
                                    </p:animScale>
                                    <p:animScale>
                                      <p:cBhvr>
                                        <p:cTn id="101" dur="166" decel="50000">
                                          <p:stCondLst>
                                            <p:cond delay="1668"/>
                                          </p:stCondLst>
                                        </p:cTn>
                                        <p:tgtEl>
                                          <p:spTgt spid="279564"/>
                                        </p:tgtEl>
                                      </p:cBhvr>
                                      <p:to x="100000" y="100000"/>
                                    </p:animScale>
                                    <p:animScale>
                                      <p:cBhvr>
                                        <p:cTn id="102" dur="26">
                                          <p:stCondLst>
                                            <p:cond delay="1808"/>
                                          </p:stCondLst>
                                        </p:cTn>
                                        <p:tgtEl>
                                          <p:spTgt spid="279564"/>
                                        </p:tgtEl>
                                      </p:cBhvr>
                                      <p:to x="100000" y="95000"/>
                                    </p:animScale>
                                    <p:animScale>
                                      <p:cBhvr>
                                        <p:cTn id="103" dur="166" decel="50000">
                                          <p:stCondLst>
                                            <p:cond delay="1834"/>
                                          </p:stCondLst>
                                        </p:cTn>
                                        <p:tgtEl>
                                          <p:spTgt spid="279564"/>
                                        </p:tgtEl>
                                      </p:cBhvr>
                                      <p:to x="100000" y="100000"/>
                                    </p:animScale>
                                  </p:childTnLst>
                                </p:cTn>
                              </p:par>
                              <p:par>
                                <p:cTn id="104" presetID="26" presetClass="entr" presetSubtype="0" fill="hold" grpId="0" nodeType="withEffect">
                                  <p:stCondLst>
                                    <p:cond delay="1000"/>
                                  </p:stCondLst>
                                  <p:childTnLst>
                                    <p:set>
                                      <p:cBhvr>
                                        <p:cTn id="105" dur="1" fill="hold">
                                          <p:stCondLst>
                                            <p:cond delay="0"/>
                                          </p:stCondLst>
                                        </p:cTn>
                                        <p:tgtEl>
                                          <p:spTgt spid="279561"/>
                                        </p:tgtEl>
                                        <p:attrNameLst>
                                          <p:attrName>style.visibility</p:attrName>
                                        </p:attrNameLst>
                                      </p:cBhvr>
                                      <p:to>
                                        <p:strVal val="visible"/>
                                      </p:to>
                                    </p:set>
                                    <p:animEffect transition="in" filter="wipe(down)">
                                      <p:cBhvr>
                                        <p:cTn id="106" dur="580">
                                          <p:stCondLst>
                                            <p:cond delay="0"/>
                                          </p:stCondLst>
                                        </p:cTn>
                                        <p:tgtEl>
                                          <p:spTgt spid="279561"/>
                                        </p:tgtEl>
                                      </p:cBhvr>
                                    </p:animEffect>
                                    <p:anim calcmode="lin" valueType="num">
                                      <p:cBhvr>
                                        <p:cTn id="107" dur="1822" tmFilter="0,0; 0.14,0.36; 0.43,0.73; 0.71,0.91; 1.0,1.0">
                                          <p:stCondLst>
                                            <p:cond delay="0"/>
                                          </p:stCondLst>
                                        </p:cTn>
                                        <p:tgtEl>
                                          <p:spTgt spid="279561"/>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279561"/>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279561"/>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279561"/>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279561"/>
                                        </p:tgtEl>
                                        <p:attrNameLst>
                                          <p:attrName>ppt_y</p:attrName>
                                        </p:attrNameLst>
                                      </p:cBhvr>
                                      <p:tavLst>
                                        <p:tav tm="0" fmla="#ppt_y-sin(pi*$)/81">
                                          <p:val>
                                            <p:fltVal val="0"/>
                                          </p:val>
                                        </p:tav>
                                        <p:tav tm="100000">
                                          <p:val>
                                            <p:fltVal val="1"/>
                                          </p:val>
                                        </p:tav>
                                      </p:tavLst>
                                    </p:anim>
                                    <p:animScale>
                                      <p:cBhvr>
                                        <p:cTn id="112" dur="26">
                                          <p:stCondLst>
                                            <p:cond delay="650"/>
                                          </p:stCondLst>
                                        </p:cTn>
                                        <p:tgtEl>
                                          <p:spTgt spid="279561"/>
                                        </p:tgtEl>
                                      </p:cBhvr>
                                      <p:to x="100000" y="60000"/>
                                    </p:animScale>
                                    <p:animScale>
                                      <p:cBhvr>
                                        <p:cTn id="113" dur="166" decel="50000">
                                          <p:stCondLst>
                                            <p:cond delay="676"/>
                                          </p:stCondLst>
                                        </p:cTn>
                                        <p:tgtEl>
                                          <p:spTgt spid="279561"/>
                                        </p:tgtEl>
                                      </p:cBhvr>
                                      <p:to x="100000" y="100000"/>
                                    </p:animScale>
                                    <p:animScale>
                                      <p:cBhvr>
                                        <p:cTn id="114" dur="26">
                                          <p:stCondLst>
                                            <p:cond delay="1312"/>
                                          </p:stCondLst>
                                        </p:cTn>
                                        <p:tgtEl>
                                          <p:spTgt spid="279561"/>
                                        </p:tgtEl>
                                      </p:cBhvr>
                                      <p:to x="100000" y="80000"/>
                                    </p:animScale>
                                    <p:animScale>
                                      <p:cBhvr>
                                        <p:cTn id="115" dur="166" decel="50000">
                                          <p:stCondLst>
                                            <p:cond delay="1338"/>
                                          </p:stCondLst>
                                        </p:cTn>
                                        <p:tgtEl>
                                          <p:spTgt spid="279561"/>
                                        </p:tgtEl>
                                      </p:cBhvr>
                                      <p:to x="100000" y="100000"/>
                                    </p:animScale>
                                    <p:animScale>
                                      <p:cBhvr>
                                        <p:cTn id="116" dur="26">
                                          <p:stCondLst>
                                            <p:cond delay="1642"/>
                                          </p:stCondLst>
                                        </p:cTn>
                                        <p:tgtEl>
                                          <p:spTgt spid="279561"/>
                                        </p:tgtEl>
                                      </p:cBhvr>
                                      <p:to x="100000" y="90000"/>
                                    </p:animScale>
                                    <p:animScale>
                                      <p:cBhvr>
                                        <p:cTn id="117" dur="166" decel="50000">
                                          <p:stCondLst>
                                            <p:cond delay="1668"/>
                                          </p:stCondLst>
                                        </p:cTn>
                                        <p:tgtEl>
                                          <p:spTgt spid="279561"/>
                                        </p:tgtEl>
                                      </p:cBhvr>
                                      <p:to x="100000" y="100000"/>
                                    </p:animScale>
                                    <p:animScale>
                                      <p:cBhvr>
                                        <p:cTn id="118" dur="26">
                                          <p:stCondLst>
                                            <p:cond delay="1808"/>
                                          </p:stCondLst>
                                        </p:cTn>
                                        <p:tgtEl>
                                          <p:spTgt spid="279561"/>
                                        </p:tgtEl>
                                      </p:cBhvr>
                                      <p:to x="100000" y="95000"/>
                                    </p:animScale>
                                    <p:animScale>
                                      <p:cBhvr>
                                        <p:cTn id="119" dur="166" decel="50000">
                                          <p:stCondLst>
                                            <p:cond delay="1834"/>
                                          </p:stCondLst>
                                        </p:cTn>
                                        <p:tgtEl>
                                          <p:spTgt spid="279561"/>
                                        </p:tgtEl>
                                      </p:cBhvr>
                                      <p:to x="100000" y="100000"/>
                                    </p:animScale>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62"/>
                                        </p:tgtEl>
                                        <p:attrNameLst>
                                          <p:attrName>style.visibility</p:attrName>
                                        </p:attrNameLst>
                                      </p:cBhvr>
                                      <p:to>
                                        <p:strVal val="visible"/>
                                      </p:to>
                                    </p:set>
                                    <p:animEffect transition="in" filter="wipe(left)">
                                      <p:cBhvr>
                                        <p:cTn id="124" dur="2000"/>
                                        <p:tgtEl>
                                          <p:spTgt spid="162"/>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 presetClass="entr" presetSubtype="10" fill="hold" nodeType="clickEffect">
                                  <p:stCondLst>
                                    <p:cond delay="0"/>
                                  </p:stCondLst>
                                  <p:childTnLst>
                                    <p:set>
                                      <p:cBhvr>
                                        <p:cTn id="128" dur="1" fill="hold">
                                          <p:stCondLst>
                                            <p:cond delay="0"/>
                                          </p:stCondLst>
                                        </p:cTn>
                                        <p:tgtEl>
                                          <p:spTgt spid="279557"/>
                                        </p:tgtEl>
                                        <p:attrNameLst>
                                          <p:attrName>style.visibility</p:attrName>
                                        </p:attrNameLst>
                                      </p:cBhvr>
                                      <p:to>
                                        <p:strVal val="visible"/>
                                      </p:to>
                                    </p:set>
                                    <p:animEffect transition="in" filter="blinds(horizontal)">
                                      <p:cBhvr>
                                        <p:cTn id="129" dur="500"/>
                                        <p:tgtEl>
                                          <p:spTgt spid="279557"/>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279570"/>
                                        </p:tgtEl>
                                        <p:attrNameLst>
                                          <p:attrName>style.visibility</p:attrName>
                                        </p:attrNameLst>
                                      </p:cBhvr>
                                      <p:to>
                                        <p:strVal val="visible"/>
                                      </p:to>
                                    </p:set>
                                    <p:animEffect transition="in" filter="blinds(horizontal)">
                                      <p:cBhvr>
                                        <p:cTn id="134" dur="500"/>
                                        <p:tgtEl>
                                          <p:spTgt spid="279570"/>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279569"/>
                                        </p:tgtEl>
                                        <p:attrNameLst>
                                          <p:attrName>style.visibility</p:attrName>
                                        </p:attrNameLst>
                                      </p:cBhvr>
                                      <p:to>
                                        <p:strVal val="visible"/>
                                      </p:to>
                                    </p:set>
                                    <p:animEffect transition="in" filter="wipe(left)">
                                      <p:cBhvr>
                                        <p:cTn id="139" dur="2000"/>
                                        <p:tgtEl>
                                          <p:spTgt spid="279569"/>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6" presetClass="entr" presetSubtype="0" fill="hold" grpId="0" nodeType="clickEffect">
                                  <p:stCondLst>
                                    <p:cond delay="0"/>
                                  </p:stCondLst>
                                  <p:childTnLst>
                                    <p:set>
                                      <p:cBhvr>
                                        <p:cTn id="143" dur="1" fill="hold">
                                          <p:stCondLst>
                                            <p:cond delay="0"/>
                                          </p:stCondLst>
                                        </p:cTn>
                                        <p:tgtEl>
                                          <p:spTgt spid="279566"/>
                                        </p:tgtEl>
                                        <p:attrNameLst>
                                          <p:attrName>style.visibility</p:attrName>
                                        </p:attrNameLst>
                                      </p:cBhvr>
                                      <p:to>
                                        <p:strVal val="visible"/>
                                      </p:to>
                                    </p:set>
                                    <p:animEffect transition="in" filter="wipe(down)">
                                      <p:cBhvr>
                                        <p:cTn id="144" dur="580">
                                          <p:stCondLst>
                                            <p:cond delay="0"/>
                                          </p:stCondLst>
                                        </p:cTn>
                                        <p:tgtEl>
                                          <p:spTgt spid="279566"/>
                                        </p:tgtEl>
                                      </p:cBhvr>
                                    </p:animEffect>
                                    <p:anim calcmode="lin" valueType="num">
                                      <p:cBhvr>
                                        <p:cTn id="145" dur="1822" tmFilter="0,0; 0.14,0.36; 0.43,0.73; 0.71,0.91; 1.0,1.0">
                                          <p:stCondLst>
                                            <p:cond delay="0"/>
                                          </p:stCondLst>
                                        </p:cTn>
                                        <p:tgtEl>
                                          <p:spTgt spid="279566"/>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279566"/>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279566"/>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279566"/>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279566"/>
                                        </p:tgtEl>
                                        <p:attrNameLst>
                                          <p:attrName>ppt_y</p:attrName>
                                        </p:attrNameLst>
                                      </p:cBhvr>
                                      <p:tavLst>
                                        <p:tav tm="0" fmla="#ppt_y-sin(pi*$)/81">
                                          <p:val>
                                            <p:fltVal val="0"/>
                                          </p:val>
                                        </p:tav>
                                        <p:tav tm="100000">
                                          <p:val>
                                            <p:fltVal val="1"/>
                                          </p:val>
                                        </p:tav>
                                      </p:tavLst>
                                    </p:anim>
                                    <p:animScale>
                                      <p:cBhvr>
                                        <p:cTn id="150" dur="26">
                                          <p:stCondLst>
                                            <p:cond delay="650"/>
                                          </p:stCondLst>
                                        </p:cTn>
                                        <p:tgtEl>
                                          <p:spTgt spid="279566"/>
                                        </p:tgtEl>
                                      </p:cBhvr>
                                      <p:to x="100000" y="60000"/>
                                    </p:animScale>
                                    <p:animScale>
                                      <p:cBhvr>
                                        <p:cTn id="151" dur="166" decel="50000">
                                          <p:stCondLst>
                                            <p:cond delay="676"/>
                                          </p:stCondLst>
                                        </p:cTn>
                                        <p:tgtEl>
                                          <p:spTgt spid="279566"/>
                                        </p:tgtEl>
                                      </p:cBhvr>
                                      <p:to x="100000" y="100000"/>
                                    </p:animScale>
                                    <p:animScale>
                                      <p:cBhvr>
                                        <p:cTn id="152" dur="26">
                                          <p:stCondLst>
                                            <p:cond delay="1312"/>
                                          </p:stCondLst>
                                        </p:cTn>
                                        <p:tgtEl>
                                          <p:spTgt spid="279566"/>
                                        </p:tgtEl>
                                      </p:cBhvr>
                                      <p:to x="100000" y="80000"/>
                                    </p:animScale>
                                    <p:animScale>
                                      <p:cBhvr>
                                        <p:cTn id="153" dur="166" decel="50000">
                                          <p:stCondLst>
                                            <p:cond delay="1338"/>
                                          </p:stCondLst>
                                        </p:cTn>
                                        <p:tgtEl>
                                          <p:spTgt spid="279566"/>
                                        </p:tgtEl>
                                      </p:cBhvr>
                                      <p:to x="100000" y="100000"/>
                                    </p:animScale>
                                    <p:animScale>
                                      <p:cBhvr>
                                        <p:cTn id="154" dur="26">
                                          <p:stCondLst>
                                            <p:cond delay="1642"/>
                                          </p:stCondLst>
                                        </p:cTn>
                                        <p:tgtEl>
                                          <p:spTgt spid="279566"/>
                                        </p:tgtEl>
                                      </p:cBhvr>
                                      <p:to x="100000" y="90000"/>
                                    </p:animScale>
                                    <p:animScale>
                                      <p:cBhvr>
                                        <p:cTn id="155" dur="166" decel="50000">
                                          <p:stCondLst>
                                            <p:cond delay="1668"/>
                                          </p:stCondLst>
                                        </p:cTn>
                                        <p:tgtEl>
                                          <p:spTgt spid="279566"/>
                                        </p:tgtEl>
                                      </p:cBhvr>
                                      <p:to x="100000" y="100000"/>
                                    </p:animScale>
                                    <p:animScale>
                                      <p:cBhvr>
                                        <p:cTn id="156" dur="26">
                                          <p:stCondLst>
                                            <p:cond delay="1808"/>
                                          </p:stCondLst>
                                        </p:cTn>
                                        <p:tgtEl>
                                          <p:spTgt spid="279566"/>
                                        </p:tgtEl>
                                      </p:cBhvr>
                                      <p:to x="100000" y="95000"/>
                                    </p:animScale>
                                    <p:animScale>
                                      <p:cBhvr>
                                        <p:cTn id="157" dur="166" decel="50000">
                                          <p:stCondLst>
                                            <p:cond delay="1834"/>
                                          </p:stCondLst>
                                        </p:cTn>
                                        <p:tgtEl>
                                          <p:spTgt spid="279566"/>
                                        </p:tgtEl>
                                      </p:cBhvr>
                                      <p:to x="100000" y="100000"/>
                                    </p:animScale>
                                  </p:childTnLst>
                                </p:cTn>
                              </p:par>
                              <p:par>
                                <p:cTn id="158" presetID="26" presetClass="entr" presetSubtype="0" fill="hold" grpId="0" nodeType="withEffect">
                                  <p:stCondLst>
                                    <p:cond delay="0"/>
                                  </p:stCondLst>
                                  <p:childTnLst>
                                    <p:set>
                                      <p:cBhvr>
                                        <p:cTn id="159" dur="1" fill="hold">
                                          <p:stCondLst>
                                            <p:cond delay="0"/>
                                          </p:stCondLst>
                                        </p:cTn>
                                        <p:tgtEl>
                                          <p:spTgt spid="279565"/>
                                        </p:tgtEl>
                                        <p:attrNameLst>
                                          <p:attrName>style.visibility</p:attrName>
                                        </p:attrNameLst>
                                      </p:cBhvr>
                                      <p:to>
                                        <p:strVal val="visible"/>
                                      </p:to>
                                    </p:set>
                                    <p:animEffect transition="in" filter="wipe(down)">
                                      <p:cBhvr>
                                        <p:cTn id="160" dur="580">
                                          <p:stCondLst>
                                            <p:cond delay="0"/>
                                          </p:stCondLst>
                                        </p:cTn>
                                        <p:tgtEl>
                                          <p:spTgt spid="279565"/>
                                        </p:tgtEl>
                                      </p:cBhvr>
                                    </p:animEffect>
                                    <p:anim calcmode="lin" valueType="num">
                                      <p:cBhvr>
                                        <p:cTn id="161" dur="1822" tmFilter="0,0; 0.14,0.36; 0.43,0.73; 0.71,0.91; 1.0,1.0">
                                          <p:stCondLst>
                                            <p:cond delay="0"/>
                                          </p:stCondLst>
                                        </p:cTn>
                                        <p:tgtEl>
                                          <p:spTgt spid="279565"/>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279565"/>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279565"/>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279565"/>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279565"/>
                                        </p:tgtEl>
                                        <p:attrNameLst>
                                          <p:attrName>ppt_y</p:attrName>
                                        </p:attrNameLst>
                                      </p:cBhvr>
                                      <p:tavLst>
                                        <p:tav tm="0" fmla="#ppt_y-sin(pi*$)/81">
                                          <p:val>
                                            <p:fltVal val="0"/>
                                          </p:val>
                                        </p:tav>
                                        <p:tav tm="100000">
                                          <p:val>
                                            <p:fltVal val="1"/>
                                          </p:val>
                                        </p:tav>
                                      </p:tavLst>
                                    </p:anim>
                                    <p:animScale>
                                      <p:cBhvr>
                                        <p:cTn id="166" dur="26">
                                          <p:stCondLst>
                                            <p:cond delay="650"/>
                                          </p:stCondLst>
                                        </p:cTn>
                                        <p:tgtEl>
                                          <p:spTgt spid="279565"/>
                                        </p:tgtEl>
                                      </p:cBhvr>
                                      <p:to x="100000" y="60000"/>
                                    </p:animScale>
                                    <p:animScale>
                                      <p:cBhvr>
                                        <p:cTn id="167" dur="166" decel="50000">
                                          <p:stCondLst>
                                            <p:cond delay="676"/>
                                          </p:stCondLst>
                                        </p:cTn>
                                        <p:tgtEl>
                                          <p:spTgt spid="279565"/>
                                        </p:tgtEl>
                                      </p:cBhvr>
                                      <p:to x="100000" y="100000"/>
                                    </p:animScale>
                                    <p:animScale>
                                      <p:cBhvr>
                                        <p:cTn id="168" dur="26">
                                          <p:stCondLst>
                                            <p:cond delay="1312"/>
                                          </p:stCondLst>
                                        </p:cTn>
                                        <p:tgtEl>
                                          <p:spTgt spid="279565"/>
                                        </p:tgtEl>
                                      </p:cBhvr>
                                      <p:to x="100000" y="80000"/>
                                    </p:animScale>
                                    <p:animScale>
                                      <p:cBhvr>
                                        <p:cTn id="169" dur="166" decel="50000">
                                          <p:stCondLst>
                                            <p:cond delay="1338"/>
                                          </p:stCondLst>
                                        </p:cTn>
                                        <p:tgtEl>
                                          <p:spTgt spid="279565"/>
                                        </p:tgtEl>
                                      </p:cBhvr>
                                      <p:to x="100000" y="100000"/>
                                    </p:animScale>
                                    <p:animScale>
                                      <p:cBhvr>
                                        <p:cTn id="170" dur="26">
                                          <p:stCondLst>
                                            <p:cond delay="1642"/>
                                          </p:stCondLst>
                                        </p:cTn>
                                        <p:tgtEl>
                                          <p:spTgt spid="279565"/>
                                        </p:tgtEl>
                                      </p:cBhvr>
                                      <p:to x="100000" y="90000"/>
                                    </p:animScale>
                                    <p:animScale>
                                      <p:cBhvr>
                                        <p:cTn id="171" dur="166" decel="50000">
                                          <p:stCondLst>
                                            <p:cond delay="1668"/>
                                          </p:stCondLst>
                                        </p:cTn>
                                        <p:tgtEl>
                                          <p:spTgt spid="279565"/>
                                        </p:tgtEl>
                                      </p:cBhvr>
                                      <p:to x="100000" y="100000"/>
                                    </p:animScale>
                                    <p:animScale>
                                      <p:cBhvr>
                                        <p:cTn id="172" dur="26">
                                          <p:stCondLst>
                                            <p:cond delay="1808"/>
                                          </p:stCondLst>
                                        </p:cTn>
                                        <p:tgtEl>
                                          <p:spTgt spid="279565"/>
                                        </p:tgtEl>
                                      </p:cBhvr>
                                      <p:to x="100000" y="95000"/>
                                    </p:animScale>
                                    <p:animScale>
                                      <p:cBhvr>
                                        <p:cTn id="173" dur="166" decel="50000">
                                          <p:stCondLst>
                                            <p:cond delay="1834"/>
                                          </p:stCondLst>
                                        </p:cTn>
                                        <p:tgtEl>
                                          <p:spTgt spid="279565"/>
                                        </p:tgtEl>
                                      </p:cBhvr>
                                      <p:to x="100000" y="100000"/>
                                    </p:animScale>
                                  </p:childTnLst>
                                </p:cTn>
                              </p:par>
                            </p:childTnLst>
                          </p:cTn>
                        </p:par>
                      </p:childTnLst>
                    </p:cTn>
                  </p:par>
                  <p:par>
                    <p:cTn id="174" fill="hold" nodeType="clickPar">
                      <p:stCondLst>
                        <p:cond delay="indefinite"/>
                      </p:stCondLst>
                      <p:childTnLst>
                        <p:par>
                          <p:cTn id="175" fill="hold" nodeType="withGroup">
                            <p:stCondLst>
                              <p:cond delay="0"/>
                            </p:stCondLst>
                            <p:childTnLst>
                              <p:par>
                                <p:cTn id="176" presetID="3" presetClass="entr" presetSubtype="10" fill="hold" nodeType="clickEffect">
                                  <p:stCondLst>
                                    <p:cond delay="0"/>
                                  </p:stCondLst>
                                  <p:childTnLst>
                                    <p:set>
                                      <p:cBhvr>
                                        <p:cTn id="177" dur="1" fill="hold">
                                          <p:stCondLst>
                                            <p:cond delay="0"/>
                                          </p:stCondLst>
                                        </p:cTn>
                                        <p:tgtEl>
                                          <p:spTgt spid="279571"/>
                                        </p:tgtEl>
                                        <p:attrNameLst>
                                          <p:attrName>style.visibility</p:attrName>
                                        </p:attrNameLst>
                                      </p:cBhvr>
                                      <p:to>
                                        <p:strVal val="visible"/>
                                      </p:to>
                                    </p:set>
                                    <p:animEffect transition="in" filter="blinds(horizontal)">
                                      <p:cBhvr>
                                        <p:cTn id="178" dur="500"/>
                                        <p:tgtEl>
                                          <p:spTgt spid="279571"/>
                                        </p:tgtEl>
                                      </p:cBhvr>
                                    </p:animEffect>
                                  </p:childTnLst>
                                </p:cTn>
                              </p:par>
                              <p:par>
                                <p:cTn id="179" presetID="3" presetClass="entr" presetSubtype="10" fill="hold" nodeType="withEffect">
                                  <p:stCondLst>
                                    <p:cond delay="0"/>
                                  </p:stCondLst>
                                  <p:childTnLst>
                                    <p:set>
                                      <p:cBhvr>
                                        <p:cTn id="180" dur="1" fill="hold">
                                          <p:stCondLst>
                                            <p:cond delay="0"/>
                                          </p:stCondLst>
                                        </p:cTn>
                                        <p:tgtEl>
                                          <p:spTgt spid="279572"/>
                                        </p:tgtEl>
                                        <p:attrNameLst>
                                          <p:attrName>style.visibility</p:attrName>
                                        </p:attrNameLst>
                                      </p:cBhvr>
                                      <p:to>
                                        <p:strVal val="visible"/>
                                      </p:to>
                                    </p:set>
                                    <p:animEffect transition="in" filter="blinds(horizontal)">
                                      <p:cBhvr>
                                        <p:cTn id="181" dur="500"/>
                                        <p:tgtEl>
                                          <p:spTgt spid="279572"/>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3" presetClass="entr" presetSubtype="10" fill="hold" grpId="0" nodeType="clickEffect">
                                  <p:stCondLst>
                                    <p:cond delay="0"/>
                                  </p:stCondLst>
                                  <p:childTnLst>
                                    <p:set>
                                      <p:cBhvr>
                                        <p:cTn id="185" dur="1" fill="hold">
                                          <p:stCondLst>
                                            <p:cond delay="0"/>
                                          </p:stCondLst>
                                        </p:cTn>
                                        <p:tgtEl>
                                          <p:spTgt spid="279573"/>
                                        </p:tgtEl>
                                        <p:attrNameLst>
                                          <p:attrName>style.visibility</p:attrName>
                                        </p:attrNameLst>
                                      </p:cBhvr>
                                      <p:to>
                                        <p:strVal val="visible"/>
                                      </p:to>
                                    </p:set>
                                    <p:animEffect transition="in" filter="blinds(horizontal)">
                                      <p:cBhvr>
                                        <p:cTn id="186" dur="500"/>
                                        <p:tgtEl>
                                          <p:spTgt spid="279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70" grpId="0"/>
      <p:bldP spid="279573" grpId="0"/>
      <p:bldP spid="279560" grpId="0" animBg="1"/>
      <p:bldP spid="279561" grpId="0" animBg="1"/>
      <p:bldP spid="279562" grpId="0" animBg="1"/>
      <p:bldP spid="279563" grpId="0" animBg="1"/>
      <p:bldP spid="279564" grpId="0" animBg="1"/>
      <p:bldP spid="279567" grpId="0" animBg="1"/>
      <p:bldP spid="279568" grpId="0" animBg="1"/>
      <p:bldP spid="162" grpId="0" animBg="1"/>
      <p:bldP spid="279569" grpId="0" animBg="1"/>
      <p:bldP spid="279565" grpId="0" animBg="1"/>
      <p:bldP spid="2795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989" name="Object 5"/>
          <p:cNvGraphicFramePr>
            <a:graphicFrameLocks noChangeAspect="1"/>
          </p:cNvGraphicFramePr>
          <p:nvPr/>
        </p:nvGraphicFramePr>
        <p:xfrm>
          <a:off x="6294438" y="179388"/>
          <a:ext cx="2259012" cy="619125"/>
        </p:xfrm>
        <a:graphic>
          <a:graphicData uri="http://schemas.openxmlformats.org/presentationml/2006/ole">
            <mc:AlternateContent xmlns:mc="http://schemas.openxmlformats.org/markup-compatibility/2006">
              <mc:Choice xmlns:v="urn:schemas-microsoft-com:vml" Requires="v">
                <p:oleObj name="Equation" r:id="rId3" imgW="787058" imgH="215806" progId="Equation.DSMT4">
                  <p:embed/>
                </p:oleObj>
              </mc:Choice>
              <mc:Fallback>
                <p:oleObj name="Equation" r:id="rId3" imgW="787058" imgH="215806" progId="Equation.DSMT4">
                  <p:embed/>
                  <p:pic>
                    <p:nvPicPr>
                      <p:cNvPr id="29798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4438" y="179388"/>
                        <a:ext cx="2259012"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994" name="Object 10"/>
          <p:cNvGraphicFramePr>
            <a:graphicFrameLocks noGrp="1" noChangeAspect="1"/>
          </p:cNvGraphicFramePr>
          <p:nvPr>
            <p:ph/>
          </p:nvPr>
        </p:nvGraphicFramePr>
        <p:xfrm>
          <a:off x="425450" y="238125"/>
          <a:ext cx="5111750" cy="635000"/>
        </p:xfrm>
        <a:graphic>
          <a:graphicData uri="http://schemas.openxmlformats.org/presentationml/2006/ole">
            <mc:AlternateContent xmlns:mc="http://schemas.openxmlformats.org/markup-compatibility/2006">
              <mc:Choice xmlns:v="urn:schemas-microsoft-com:vml" Requires="v">
                <p:oleObj name="Equation" r:id="rId5" imgW="2044700" imgH="254000" progId="Equation.DSMT4">
                  <p:embed/>
                </p:oleObj>
              </mc:Choice>
              <mc:Fallback>
                <p:oleObj name="Equation" r:id="rId5" imgW="2044700" imgH="254000" progId="Equation.DSMT4">
                  <p:embed/>
                  <p:pic>
                    <p:nvPicPr>
                      <p:cNvPr id="297994" name="Object 10"/>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450" y="238125"/>
                        <a:ext cx="511175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996" name="Object 12"/>
          <p:cNvGraphicFramePr>
            <a:graphicFrameLocks noChangeAspect="1"/>
          </p:cNvGraphicFramePr>
          <p:nvPr/>
        </p:nvGraphicFramePr>
        <p:xfrm>
          <a:off x="431800" y="1046163"/>
          <a:ext cx="5451475" cy="615950"/>
        </p:xfrm>
        <a:graphic>
          <a:graphicData uri="http://schemas.openxmlformats.org/presentationml/2006/ole">
            <mc:AlternateContent xmlns:mc="http://schemas.openxmlformats.org/markup-compatibility/2006">
              <mc:Choice xmlns:v="urn:schemas-microsoft-com:vml" Requires="v">
                <p:oleObj name="Equation" r:id="rId7" imgW="2247900" imgH="254000" progId="Equation.DSMT4">
                  <p:embed/>
                </p:oleObj>
              </mc:Choice>
              <mc:Fallback>
                <p:oleObj name="Equation" r:id="rId7" imgW="2247900" imgH="254000" progId="Equation.DSMT4">
                  <p:embed/>
                  <p:pic>
                    <p:nvPicPr>
                      <p:cNvPr id="297996"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800" y="1046163"/>
                        <a:ext cx="5451475"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997" name="Object 13"/>
          <p:cNvGraphicFramePr>
            <a:graphicFrameLocks noChangeAspect="1"/>
          </p:cNvGraphicFramePr>
          <p:nvPr/>
        </p:nvGraphicFramePr>
        <p:xfrm>
          <a:off x="463550" y="1751013"/>
          <a:ext cx="5389563" cy="615950"/>
        </p:xfrm>
        <a:graphic>
          <a:graphicData uri="http://schemas.openxmlformats.org/presentationml/2006/ole">
            <mc:AlternateContent xmlns:mc="http://schemas.openxmlformats.org/markup-compatibility/2006">
              <mc:Choice xmlns:v="urn:schemas-microsoft-com:vml" Requires="v">
                <p:oleObj name="Equation" r:id="rId9" imgW="2222500" imgH="254000" progId="Equation.DSMT4">
                  <p:embed/>
                </p:oleObj>
              </mc:Choice>
              <mc:Fallback>
                <p:oleObj name="Equation" r:id="rId9" imgW="2222500" imgH="254000" progId="Equation.DSMT4">
                  <p:embed/>
                  <p:pic>
                    <p:nvPicPr>
                      <p:cNvPr id="297997"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550" y="1751013"/>
                        <a:ext cx="5389563"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998" name="Object 14"/>
          <p:cNvGraphicFramePr>
            <a:graphicFrameLocks noChangeAspect="1"/>
          </p:cNvGraphicFramePr>
          <p:nvPr/>
        </p:nvGraphicFramePr>
        <p:xfrm>
          <a:off x="165100" y="2513013"/>
          <a:ext cx="5259388" cy="996950"/>
        </p:xfrm>
        <a:graphic>
          <a:graphicData uri="http://schemas.openxmlformats.org/presentationml/2006/ole">
            <mc:AlternateContent xmlns:mc="http://schemas.openxmlformats.org/markup-compatibility/2006">
              <mc:Choice xmlns:v="urn:schemas-microsoft-com:vml" Requires="v">
                <p:oleObj name="Equation" r:id="rId11" imgW="1943100" imgH="368300" progId="Equation.DSMT4">
                  <p:embed/>
                </p:oleObj>
              </mc:Choice>
              <mc:Fallback>
                <p:oleObj name="Equation" r:id="rId11" imgW="1943100" imgH="368300" progId="Equation.DSMT4">
                  <p:embed/>
                  <p:pic>
                    <p:nvPicPr>
                      <p:cNvPr id="297998"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100" y="2513013"/>
                        <a:ext cx="5259388"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999" name="Object 15"/>
          <p:cNvGraphicFramePr>
            <a:graphicFrameLocks noChangeAspect="1"/>
          </p:cNvGraphicFramePr>
          <p:nvPr/>
        </p:nvGraphicFramePr>
        <p:xfrm>
          <a:off x="260350" y="3656013"/>
          <a:ext cx="5226050" cy="977900"/>
        </p:xfrm>
        <a:graphic>
          <a:graphicData uri="http://schemas.openxmlformats.org/presentationml/2006/ole">
            <mc:AlternateContent xmlns:mc="http://schemas.openxmlformats.org/markup-compatibility/2006">
              <mc:Choice xmlns:v="urn:schemas-microsoft-com:vml" Requires="v">
                <p:oleObj name="Equation" r:id="rId13" imgW="2171700" imgH="406400" progId="Equation.DSMT4">
                  <p:embed/>
                </p:oleObj>
              </mc:Choice>
              <mc:Fallback>
                <p:oleObj name="Equation" r:id="rId13" imgW="2171700" imgH="406400" progId="Equation.DSMT4">
                  <p:embed/>
                  <p:pic>
                    <p:nvPicPr>
                      <p:cNvPr id="297999"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0350" y="3656013"/>
                        <a:ext cx="522605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8000" name="Object 16"/>
          <p:cNvGraphicFramePr>
            <a:graphicFrameLocks noChangeAspect="1"/>
          </p:cNvGraphicFramePr>
          <p:nvPr/>
        </p:nvGraphicFramePr>
        <p:xfrm>
          <a:off x="1927225" y="4700588"/>
          <a:ext cx="2952750" cy="412750"/>
        </p:xfrm>
        <a:graphic>
          <a:graphicData uri="http://schemas.openxmlformats.org/presentationml/2006/ole">
            <mc:AlternateContent xmlns:mc="http://schemas.openxmlformats.org/markup-compatibility/2006">
              <mc:Choice xmlns:v="urn:schemas-microsoft-com:vml" Requires="v">
                <p:oleObj name="Equation" r:id="rId15" imgW="1180588" imgH="165028" progId="Equation.DSMT4">
                  <p:embed/>
                </p:oleObj>
              </mc:Choice>
              <mc:Fallback>
                <p:oleObj name="Equation" r:id="rId15" imgW="1180588" imgH="165028" progId="Equation.DSMT4">
                  <p:embed/>
                  <p:pic>
                    <p:nvPicPr>
                      <p:cNvPr id="29800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27225" y="4700588"/>
                        <a:ext cx="2952750"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8001" name="Object 17"/>
          <p:cNvGraphicFramePr>
            <a:graphicFrameLocks noChangeAspect="1"/>
          </p:cNvGraphicFramePr>
          <p:nvPr/>
        </p:nvGraphicFramePr>
        <p:xfrm>
          <a:off x="812800" y="5241925"/>
          <a:ext cx="3024188" cy="452438"/>
        </p:xfrm>
        <a:graphic>
          <a:graphicData uri="http://schemas.openxmlformats.org/presentationml/2006/ole">
            <mc:AlternateContent xmlns:mc="http://schemas.openxmlformats.org/markup-compatibility/2006">
              <mc:Choice xmlns:v="urn:schemas-microsoft-com:vml" Requires="v">
                <p:oleObj name="Equation" r:id="rId17" imgW="1104421" imgH="165028" progId="Equation.DSMT4">
                  <p:embed/>
                </p:oleObj>
              </mc:Choice>
              <mc:Fallback>
                <p:oleObj name="Equation" r:id="rId17" imgW="1104421" imgH="165028" progId="Equation.DSMT4">
                  <p:embed/>
                  <p:pic>
                    <p:nvPicPr>
                      <p:cNvPr id="298001" name="Object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2800" y="5241925"/>
                        <a:ext cx="3024188"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8002" name="Object 18"/>
          <p:cNvGraphicFramePr>
            <a:graphicFrameLocks noChangeAspect="1"/>
          </p:cNvGraphicFramePr>
          <p:nvPr/>
        </p:nvGraphicFramePr>
        <p:xfrm>
          <a:off x="596900" y="5768975"/>
          <a:ext cx="3905250" cy="501650"/>
        </p:xfrm>
        <a:graphic>
          <a:graphicData uri="http://schemas.openxmlformats.org/presentationml/2006/ole">
            <mc:AlternateContent xmlns:mc="http://schemas.openxmlformats.org/markup-compatibility/2006">
              <mc:Choice xmlns:v="urn:schemas-microsoft-com:vml" Requires="v">
                <p:oleObj name="Equation" r:id="rId19" imgW="1383699" imgH="177723" progId="Equation.DSMT4">
                  <p:embed/>
                </p:oleObj>
              </mc:Choice>
              <mc:Fallback>
                <p:oleObj name="Equation" r:id="rId19" imgW="1383699" imgH="177723" progId="Equation.DSMT4">
                  <p:embed/>
                  <p:pic>
                    <p:nvPicPr>
                      <p:cNvPr id="298002" name="Object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6900" y="5768975"/>
                        <a:ext cx="390525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8003" name="Text Box 19"/>
          <p:cNvSpPr txBox="1">
            <a:spLocks noChangeArrowheads="1"/>
          </p:cNvSpPr>
          <p:nvPr/>
        </p:nvSpPr>
        <p:spPr bwMode="auto">
          <a:xfrm>
            <a:off x="5905500" y="971550"/>
            <a:ext cx="30099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200">
                <a:solidFill>
                  <a:srgbClr val="FF0000"/>
                </a:solidFill>
              </a:rPr>
              <a:t>To solve for the intersection points, make the Revenue equal to $80,000 and solve for the price</a:t>
            </a:r>
          </a:p>
        </p:txBody>
      </p:sp>
      <p:sp>
        <p:nvSpPr>
          <p:cNvPr id="298004" name="Text Box 20"/>
          <p:cNvSpPr txBox="1">
            <a:spLocks noChangeArrowheads="1"/>
          </p:cNvSpPr>
          <p:nvPr/>
        </p:nvSpPr>
        <p:spPr bwMode="auto">
          <a:xfrm>
            <a:off x="6000750" y="2971800"/>
            <a:ext cx="27622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200">
                <a:solidFill>
                  <a:srgbClr val="FF0000"/>
                </a:solidFill>
              </a:rPr>
              <a:t>Isolate “P”</a:t>
            </a:r>
          </a:p>
        </p:txBody>
      </p:sp>
      <p:graphicFrame>
        <p:nvGraphicFramePr>
          <p:cNvPr id="14347" name="Object 21"/>
          <p:cNvGraphicFramePr>
            <a:graphicFrameLocks noChangeAspect="1"/>
          </p:cNvGraphicFramePr>
          <p:nvPr/>
        </p:nvGraphicFramePr>
        <p:xfrm>
          <a:off x="3251200" y="1892300"/>
          <a:ext cx="914400" cy="198438"/>
        </p:xfrm>
        <a:graphic>
          <a:graphicData uri="http://schemas.openxmlformats.org/presentationml/2006/ole">
            <mc:AlternateContent xmlns:mc="http://schemas.openxmlformats.org/markup-compatibility/2006">
              <mc:Choice xmlns:v="urn:schemas-microsoft-com:vml" Requires="v">
                <p:oleObj name="Equation" r:id="rId21" imgW="435285" imgH="677109" progId="Equation.DSMT4">
                  <p:embed/>
                </p:oleObj>
              </mc:Choice>
              <mc:Fallback>
                <p:oleObj name="Equation" r:id="rId21" imgW="435285" imgH="677109" progId="Equation.DSMT4">
                  <p:embed/>
                  <p:pic>
                    <p:nvPicPr>
                      <p:cNvPr id="14347" name="Object 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51200" y="18923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8006" name="Text Box 22"/>
          <p:cNvSpPr txBox="1">
            <a:spLocks noChangeArrowheads="1"/>
          </p:cNvSpPr>
          <p:nvPr/>
        </p:nvSpPr>
        <p:spPr bwMode="auto">
          <a:xfrm>
            <a:off x="5695950" y="3867150"/>
            <a:ext cx="31432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sz="2200">
                <a:solidFill>
                  <a:srgbClr val="FF0000"/>
                </a:solidFill>
              </a:rPr>
              <a:t>The Revenue will be greater than $80,000 if the price is between $9.43 to $26.51</a:t>
            </a:r>
          </a:p>
        </p:txBody>
      </p:sp>
      <p:sp>
        <p:nvSpPr>
          <p:cNvPr id="14351" name="Text Box 5"/>
          <p:cNvSpPr txBox="1">
            <a:spLocks noChangeArrowheads="1"/>
          </p:cNvSpPr>
          <p:nvPr/>
        </p:nvSpPr>
        <p:spPr bwMode="auto">
          <a:xfrm>
            <a:off x="0" y="6604000"/>
            <a:ext cx="43402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t>© Copyright all rights reserved to Homework depot: </a:t>
            </a:r>
            <a:r>
              <a:rPr lang="en-US" sz="1000" b="1">
                <a:solidFill>
                  <a:srgbClr val="FF0000"/>
                </a:solidFill>
              </a:rPr>
              <a:t>www.BCMath.ca</a:t>
            </a:r>
          </a:p>
        </p:txBody>
      </p:sp>
    </p:spTree>
    <p:extLst>
      <p:ext uri="{BB962C8B-B14F-4D97-AF65-F5344CB8AC3E}">
        <p14:creationId xmlns:p14="http://schemas.microsoft.com/office/powerpoint/2010/main" val="3681214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7994"/>
                                        </p:tgtEl>
                                        <p:attrNameLst>
                                          <p:attrName>style.visibility</p:attrName>
                                        </p:attrNameLst>
                                      </p:cBhvr>
                                      <p:to>
                                        <p:strVal val="visible"/>
                                      </p:to>
                                    </p:set>
                                    <p:animEffect transition="in" filter="blinds(horizontal)">
                                      <p:cBhvr>
                                        <p:cTn id="7" dur="500"/>
                                        <p:tgtEl>
                                          <p:spTgt spid="297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97989"/>
                                        </p:tgtEl>
                                        <p:attrNameLst>
                                          <p:attrName>style.visibility</p:attrName>
                                        </p:attrNameLst>
                                      </p:cBhvr>
                                      <p:to>
                                        <p:strVal val="visible"/>
                                      </p:to>
                                    </p:set>
                                    <p:animEffect transition="in" filter="blinds(horizontal)">
                                      <p:cBhvr>
                                        <p:cTn id="12" dur="500"/>
                                        <p:tgtEl>
                                          <p:spTgt spid="2979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8003"/>
                                        </p:tgtEl>
                                        <p:attrNameLst>
                                          <p:attrName>style.visibility</p:attrName>
                                        </p:attrNameLst>
                                      </p:cBhvr>
                                      <p:to>
                                        <p:strVal val="visible"/>
                                      </p:to>
                                    </p:set>
                                    <p:animEffect transition="in" filter="blinds(horizontal)">
                                      <p:cBhvr>
                                        <p:cTn id="17" dur="500"/>
                                        <p:tgtEl>
                                          <p:spTgt spid="2980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97996"/>
                                        </p:tgtEl>
                                        <p:attrNameLst>
                                          <p:attrName>style.visibility</p:attrName>
                                        </p:attrNameLst>
                                      </p:cBhvr>
                                      <p:to>
                                        <p:strVal val="visible"/>
                                      </p:to>
                                    </p:set>
                                    <p:animEffect transition="in" filter="blinds(horizontal)">
                                      <p:cBhvr>
                                        <p:cTn id="22" dur="500"/>
                                        <p:tgtEl>
                                          <p:spTgt spid="2979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8004"/>
                                        </p:tgtEl>
                                        <p:attrNameLst>
                                          <p:attrName>style.visibility</p:attrName>
                                        </p:attrNameLst>
                                      </p:cBhvr>
                                      <p:to>
                                        <p:strVal val="visible"/>
                                      </p:to>
                                    </p:set>
                                    <p:animEffect transition="in" filter="blinds(horizontal)">
                                      <p:cBhvr>
                                        <p:cTn id="27" dur="500"/>
                                        <p:tgtEl>
                                          <p:spTgt spid="2980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97997"/>
                                        </p:tgtEl>
                                        <p:attrNameLst>
                                          <p:attrName>style.visibility</p:attrName>
                                        </p:attrNameLst>
                                      </p:cBhvr>
                                      <p:to>
                                        <p:strVal val="visible"/>
                                      </p:to>
                                    </p:set>
                                    <p:animEffect transition="in" filter="blinds(horizontal)">
                                      <p:cBhvr>
                                        <p:cTn id="32" dur="500"/>
                                        <p:tgtEl>
                                          <p:spTgt spid="2979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97998"/>
                                        </p:tgtEl>
                                        <p:attrNameLst>
                                          <p:attrName>style.visibility</p:attrName>
                                        </p:attrNameLst>
                                      </p:cBhvr>
                                      <p:to>
                                        <p:strVal val="visible"/>
                                      </p:to>
                                    </p:set>
                                    <p:animEffect transition="in" filter="blinds(horizontal)">
                                      <p:cBhvr>
                                        <p:cTn id="37" dur="500"/>
                                        <p:tgtEl>
                                          <p:spTgt spid="29799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97999"/>
                                        </p:tgtEl>
                                        <p:attrNameLst>
                                          <p:attrName>style.visibility</p:attrName>
                                        </p:attrNameLst>
                                      </p:cBhvr>
                                      <p:to>
                                        <p:strVal val="visible"/>
                                      </p:to>
                                    </p:set>
                                    <p:animEffect transition="in" filter="blinds(horizontal)">
                                      <p:cBhvr>
                                        <p:cTn id="42" dur="500"/>
                                        <p:tgtEl>
                                          <p:spTgt spid="29799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98000"/>
                                        </p:tgtEl>
                                        <p:attrNameLst>
                                          <p:attrName>style.visibility</p:attrName>
                                        </p:attrNameLst>
                                      </p:cBhvr>
                                      <p:to>
                                        <p:strVal val="visible"/>
                                      </p:to>
                                    </p:set>
                                    <p:animEffect transition="in" filter="blinds(horizontal)">
                                      <p:cBhvr>
                                        <p:cTn id="47" dur="500"/>
                                        <p:tgtEl>
                                          <p:spTgt spid="29800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98001"/>
                                        </p:tgtEl>
                                        <p:attrNameLst>
                                          <p:attrName>style.visibility</p:attrName>
                                        </p:attrNameLst>
                                      </p:cBhvr>
                                      <p:to>
                                        <p:strVal val="visible"/>
                                      </p:to>
                                    </p:set>
                                    <p:animEffect transition="in" filter="blinds(horizontal)">
                                      <p:cBhvr>
                                        <p:cTn id="52" dur="500"/>
                                        <p:tgtEl>
                                          <p:spTgt spid="29800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98002"/>
                                        </p:tgtEl>
                                        <p:attrNameLst>
                                          <p:attrName>style.visibility</p:attrName>
                                        </p:attrNameLst>
                                      </p:cBhvr>
                                      <p:to>
                                        <p:strVal val="visible"/>
                                      </p:to>
                                    </p:set>
                                    <p:animEffect transition="in" filter="blinds(horizontal)">
                                      <p:cBhvr>
                                        <p:cTn id="57" dur="500"/>
                                        <p:tgtEl>
                                          <p:spTgt spid="29800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98006"/>
                                        </p:tgtEl>
                                        <p:attrNameLst>
                                          <p:attrName>style.visibility</p:attrName>
                                        </p:attrNameLst>
                                      </p:cBhvr>
                                      <p:to>
                                        <p:strVal val="visible"/>
                                      </p:to>
                                    </p:set>
                                    <p:animEffect transition="in" filter="blinds(horizontal)">
                                      <p:cBhvr>
                                        <p:cTn id="62" dur="500"/>
                                        <p:tgtEl>
                                          <p:spTgt spid="298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003" grpId="0"/>
      <p:bldP spid="298004" grpId="0"/>
      <p:bldP spid="2980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7915-2A62-40C8-A301-31F4CAA75271}"/>
              </a:ext>
            </a:extLst>
          </p:cNvPr>
          <p:cNvSpPr>
            <a:spLocks noGrp="1"/>
          </p:cNvSpPr>
          <p:nvPr>
            <p:ph type="title"/>
          </p:nvPr>
        </p:nvSpPr>
        <p:spPr>
          <a:xfrm>
            <a:off x="457200" y="274638"/>
            <a:ext cx="7467600" cy="487362"/>
          </a:xfrm>
        </p:spPr>
        <p:txBody>
          <a:bodyPr>
            <a:normAutofit fontScale="90000"/>
          </a:bodyPr>
          <a:lstStyle/>
          <a:p>
            <a:r>
              <a:rPr lang="en-CA" dirty="0"/>
              <a:t>I) Recap on What we Learnt so Far:</a:t>
            </a:r>
          </a:p>
        </p:txBody>
      </p:sp>
      <p:sp>
        <p:nvSpPr>
          <p:cNvPr id="3" name="Content Placeholder 2">
            <a:extLst>
              <a:ext uri="{FF2B5EF4-FFF2-40B4-BE49-F238E27FC236}">
                <a16:creationId xmlns:a16="http://schemas.microsoft.com/office/drawing/2014/main" id="{A35B26FC-B120-4DA5-A5BF-90C6A28B6513}"/>
              </a:ext>
            </a:extLst>
          </p:cNvPr>
          <p:cNvSpPr>
            <a:spLocks noGrp="1"/>
          </p:cNvSpPr>
          <p:nvPr>
            <p:ph sz="quarter" idx="1"/>
          </p:nvPr>
        </p:nvSpPr>
        <p:spPr>
          <a:xfrm>
            <a:off x="304800" y="838200"/>
            <a:ext cx="8001000" cy="2362200"/>
          </a:xfrm>
        </p:spPr>
        <p:txBody>
          <a:bodyPr>
            <a:normAutofit/>
          </a:bodyPr>
          <a:lstStyle/>
          <a:p>
            <a:r>
              <a:rPr lang="en-CA" sz="2200" dirty="0"/>
              <a:t>The vertex is for finding the Max/Minimum of something</a:t>
            </a:r>
          </a:p>
          <a:p>
            <a:r>
              <a:rPr lang="en-CA" sz="2200" dirty="0"/>
              <a:t>The x-intercepts is when the height is zero</a:t>
            </a:r>
          </a:p>
          <a:p>
            <a:r>
              <a:rPr lang="en-CA" sz="2200" dirty="0"/>
              <a:t>The y-intercept is when t=0 or x=0, height at the beginning</a:t>
            </a:r>
          </a:p>
          <a:p>
            <a:r>
              <a:rPr lang="en-CA" sz="2200" dirty="0"/>
              <a:t>The axis of symmetry is the x-value or the time when an object is at the vertex (highest point) or lowest point</a:t>
            </a:r>
          </a:p>
        </p:txBody>
      </p:sp>
      <p:sp>
        <p:nvSpPr>
          <p:cNvPr id="9" name="Text Box 4">
            <a:extLst>
              <a:ext uri="{FF2B5EF4-FFF2-40B4-BE49-F238E27FC236}">
                <a16:creationId xmlns:a16="http://schemas.microsoft.com/office/drawing/2014/main" id="{DF426CE8-9789-44DC-B0E8-5C7D81369E1F}"/>
              </a:ext>
            </a:extLst>
          </p:cNvPr>
          <p:cNvSpPr txBox="1">
            <a:spLocks noChangeArrowheads="1"/>
          </p:cNvSpPr>
          <p:nvPr/>
        </p:nvSpPr>
        <p:spPr bwMode="auto">
          <a:xfrm>
            <a:off x="76200" y="4953000"/>
            <a:ext cx="4191000" cy="707886"/>
          </a:xfrm>
          <a:prstGeom prst="rect">
            <a:avLst/>
          </a:prstGeom>
          <a:noFill/>
          <a:ln w="9525">
            <a:noFill/>
            <a:miter lim="800000"/>
            <a:headEnd/>
            <a:tailEnd/>
          </a:ln>
          <a:effectLst/>
        </p:spPr>
        <p:txBody>
          <a:bodyPr wrap="square">
            <a:spAutoFit/>
          </a:bodyPr>
          <a:lstStyle/>
          <a:p>
            <a:pPr>
              <a:spcBef>
                <a:spcPct val="50000"/>
              </a:spcBef>
            </a:pPr>
            <a:r>
              <a:rPr lang="en-CA" sz="2000" dirty="0">
                <a:solidFill>
                  <a:srgbClr val="FF3300"/>
                </a:solidFill>
              </a:rPr>
              <a:t>Plug this value into the equation to find the “y-value” for the vertex</a:t>
            </a:r>
          </a:p>
        </p:txBody>
      </p:sp>
      <p:sp>
        <p:nvSpPr>
          <p:cNvPr id="19" name="Text Box 4">
            <a:extLst>
              <a:ext uri="{FF2B5EF4-FFF2-40B4-BE49-F238E27FC236}">
                <a16:creationId xmlns:a16="http://schemas.microsoft.com/office/drawing/2014/main" id="{5DED561B-003E-4941-8961-12E54D53AF6B}"/>
              </a:ext>
            </a:extLst>
          </p:cNvPr>
          <p:cNvSpPr txBox="1">
            <a:spLocks noChangeArrowheads="1"/>
          </p:cNvSpPr>
          <p:nvPr/>
        </p:nvSpPr>
        <p:spPr bwMode="auto">
          <a:xfrm>
            <a:off x="381000" y="3200400"/>
            <a:ext cx="2286000" cy="430887"/>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FF3300"/>
                </a:solidFill>
              </a:rPr>
              <a:t>General form: </a:t>
            </a:r>
          </a:p>
        </p:txBody>
      </p:sp>
      <p:graphicFrame>
        <p:nvGraphicFramePr>
          <p:cNvPr id="20" name="Object 19">
            <a:extLst>
              <a:ext uri="{FF2B5EF4-FFF2-40B4-BE49-F238E27FC236}">
                <a16:creationId xmlns:a16="http://schemas.microsoft.com/office/drawing/2014/main" id="{925912FF-FC77-4C94-900F-C0D0AFA5E4C5}"/>
              </a:ext>
            </a:extLst>
          </p:cNvPr>
          <p:cNvGraphicFramePr>
            <a:graphicFrameLocks noChangeAspect="1"/>
          </p:cNvGraphicFramePr>
          <p:nvPr/>
        </p:nvGraphicFramePr>
        <p:xfrm>
          <a:off x="304800" y="3657600"/>
          <a:ext cx="1926164" cy="433387"/>
        </p:xfrm>
        <a:graphic>
          <a:graphicData uri="http://schemas.openxmlformats.org/presentationml/2006/ole">
            <mc:AlternateContent xmlns:mc="http://schemas.openxmlformats.org/markup-compatibility/2006">
              <mc:Choice xmlns:v="urn:schemas-microsoft-com:vml" Requires="v">
                <p:oleObj name="Equation" r:id="rId3" imgW="1015920" imgH="228600" progId="Equation.DSMT4">
                  <p:embed/>
                </p:oleObj>
              </mc:Choice>
              <mc:Fallback>
                <p:oleObj name="Equation" r:id="rId3" imgW="1015920" imgH="228600" progId="Equation.DSMT4">
                  <p:embed/>
                  <p:pic>
                    <p:nvPicPr>
                      <p:cNvPr id="20" name="Object 19">
                        <a:extLst>
                          <a:ext uri="{FF2B5EF4-FFF2-40B4-BE49-F238E27FC236}">
                            <a16:creationId xmlns:a16="http://schemas.microsoft.com/office/drawing/2014/main" id="{925912FF-FC77-4C94-900F-C0D0AFA5E4C5}"/>
                          </a:ext>
                        </a:extLst>
                      </p:cNvPr>
                      <p:cNvPicPr/>
                      <p:nvPr/>
                    </p:nvPicPr>
                    <p:blipFill>
                      <a:blip r:embed="rId4"/>
                      <a:stretch>
                        <a:fillRect/>
                      </a:stretch>
                    </p:blipFill>
                    <p:spPr>
                      <a:xfrm>
                        <a:off x="304800" y="3657600"/>
                        <a:ext cx="1926164" cy="433387"/>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461F6A3D-25F5-4146-9CAF-7AF656D38782}"/>
              </a:ext>
            </a:extLst>
          </p:cNvPr>
          <p:cNvGraphicFramePr>
            <a:graphicFrameLocks noChangeAspect="1"/>
          </p:cNvGraphicFramePr>
          <p:nvPr/>
        </p:nvGraphicFramePr>
        <p:xfrm>
          <a:off x="381000" y="4191000"/>
          <a:ext cx="890588" cy="747712"/>
        </p:xfrm>
        <a:graphic>
          <a:graphicData uri="http://schemas.openxmlformats.org/presentationml/2006/ole">
            <mc:AlternateContent xmlns:mc="http://schemas.openxmlformats.org/markup-compatibility/2006">
              <mc:Choice xmlns:v="urn:schemas-microsoft-com:vml" Requires="v">
                <p:oleObj name="Equation" r:id="rId5" imgW="469800" imgH="393480" progId="Equation.DSMT4">
                  <p:embed/>
                </p:oleObj>
              </mc:Choice>
              <mc:Fallback>
                <p:oleObj name="Equation" r:id="rId5" imgW="469800" imgH="393480" progId="Equation.DSMT4">
                  <p:embed/>
                  <p:pic>
                    <p:nvPicPr>
                      <p:cNvPr id="23" name="Object 22">
                        <a:extLst>
                          <a:ext uri="{FF2B5EF4-FFF2-40B4-BE49-F238E27FC236}">
                            <a16:creationId xmlns:a16="http://schemas.microsoft.com/office/drawing/2014/main" id="{461F6A3D-25F5-4146-9CAF-7AF656D38782}"/>
                          </a:ext>
                        </a:extLst>
                      </p:cNvPr>
                      <p:cNvPicPr/>
                      <p:nvPr/>
                    </p:nvPicPr>
                    <p:blipFill>
                      <a:blip r:embed="rId6"/>
                      <a:stretch>
                        <a:fillRect/>
                      </a:stretch>
                    </p:blipFill>
                    <p:spPr>
                      <a:xfrm>
                        <a:off x="381000" y="4191000"/>
                        <a:ext cx="890588" cy="747712"/>
                      </a:xfrm>
                      <a:prstGeom prst="rect">
                        <a:avLst/>
                      </a:prstGeom>
                    </p:spPr>
                  </p:pic>
                </p:oleObj>
              </mc:Fallback>
            </mc:AlternateContent>
          </a:graphicData>
        </a:graphic>
      </p:graphicFrame>
      <p:sp>
        <p:nvSpPr>
          <p:cNvPr id="24" name="Text Box 4">
            <a:extLst>
              <a:ext uri="{FF2B5EF4-FFF2-40B4-BE49-F238E27FC236}">
                <a16:creationId xmlns:a16="http://schemas.microsoft.com/office/drawing/2014/main" id="{6C26C7B1-7752-4D15-8CD2-EE8BAD2DDC53}"/>
              </a:ext>
            </a:extLst>
          </p:cNvPr>
          <p:cNvSpPr txBox="1">
            <a:spLocks noChangeArrowheads="1"/>
          </p:cNvSpPr>
          <p:nvPr/>
        </p:nvSpPr>
        <p:spPr bwMode="auto">
          <a:xfrm>
            <a:off x="1295400" y="4343400"/>
            <a:ext cx="2514600" cy="400110"/>
          </a:xfrm>
          <a:prstGeom prst="rect">
            <a:avLst/>
          </a:prstGeom>
          <a:noFill/>
          <a:ln w="9525">
            <a:noFill/>
            <a:miter lim="800000"/>
            <a:headEnd/>
            <a:tailEnd/>
          </a:ln>
          <a:effectLst/>
        </p:spPr>
        <p:txBody>
          <a:bodyPr wrap="square">
            <a:spAutoFit/>
          </a:bodyPr>
          <a:lstStyle/>
          <a:p>
            <a:pPr>
              <a:spcBef>
                <a:spcPct val="50000"/>
              </a:spcBef>
            </a:pPr>
            <a:r>
              <a:rPr lang="en-CA" sz="2000" dirty="0">
                <a:solidFill>
                  <a:srgbClr val="FF3300"/>
                </a:solidFill>
              </a:rPr>
              <a:t>Axis of Symmetry</a:t>
            </a:r>
          </a:p>
        </p:txBody>
      </p:sp>
      <p:sp>
        <p:nvSpPr>
          <p:cNvPr id="31" name="Text Box 4">
            <a:extLst>
              <a:ext uri="{FF2B5EF4-FFF2-40B4-BE49-F238E27FC236}">
                <a16:creationId xmlns:a16="http://schemas.microsoft.com/office/drawing/2014/main" id="{4542D592-3363-4E2C-9192-27C4ACB1CED6}"/>
              </a:ext>
            </a:extLst>
          </p:cNvPr>
          <p:cNvSpPr txBox="1">
            <a:spLocks noChangeArrowheads="1"/>
          </p:cNvSpPr>
          <p:nvPr/>
        </p:nvSpPr>
        <p:spPr bwMode="auto">
          <a:xfrm>
            <a:off x="361950" y="5726112"/>
            <a:ext cx="964053" cy="400110"/>
          </a:xfrm>
          <a:prstGeom prst="rect">
            <a:avLst/>
          </a:prstGeom>
          <a:noFill/>
          <a:ln w="9525">
            <a:noFill/>
            <a:miter lim="800000"/>
            <a:headEnd/>
            <a:tailEnd/>
          </a:ln>
          <a:effectLst/>
        </p:spPr>
        <p:txBody>
          <a:bodyPr wrap="square">
            <a:spAutoFit/>
          </a:bodyPr>
          <a:lstStyle/>
          <a:p>
            <a:pPr>
              <a:spcBef>
                <a:spcPct val="50000"/>
              </a:spcBef>
            </a:pPr>
            <a:r>
              <a:rPr lang="en-CA" sz="2000" dirty="0">
                <a:solidFill>
                  <a:srgbClr val="FF3300"/>
                </a:solidFill>
              </a:rPr>
              <a:t>Y-int: </a:t>
            </a:r>
          </a:p>
        </p:txBody>
      </p:sp>
      <p:graphicFrame>
        <p:nvGraphicFramePr>
          <p:cNvPr id="32" name="Object 31">
            <a:extLst>
              <a:ext uri="{FF2B5EF4-FFF2-40B4-BE49-F238E27FC236}">
                <a16:creationId xmlns:a16="http://schemas.microsoft.com/office/drawing/2014/main" id="{96A6AF0F-C434-479A-922D-6948B8E65326}"/>
              </a:ext>
            </a:extLst>
          </p:cNvPr>
          <p:cNvGraphicFramePr>
            <a:graphicFrameLocks noChangeAspect="1"/>
          </p:cNvGraphicFramePr>
          <p:nvPr>
            <p:extLst>
              <p:ext uri="{D42A27DB-BD31-4B8C-83A1-F6EECF244321}">
                <p14:modId xmlns:p14="http://schemas.microsoft.com/office/powerpoint/2010/main" val="3190687630"/>
              </p:ext>
            </p:extLst>
          </p:nvPr>
        </p:nvGraphicFramePr>
        <p:xfrm>
          <a:off x="1295400" y="5791200"/>
          <a:ext cx="698500" cy="312737"/>
        </p:xfrm>
        <a:graphic>
          <a:graphicData uri="http://schemas.openxmlformats.org/presentationml/2006/ole">
            <mc:AlternateContent xmlns:mc="http://schemas.openxmlformats.org/markup-compatibility/2006">
              <mc:Choice xmlns:v="urn:schemas-microsoft-com:vml" Requires="v">
                <p:oleObj name="Equation" r:id="rId7" imgW="368280" imgH="164880" progId="Equation.DSMT4">
                  <p:embed/>
                </p:oleObj>
              </mc:Choice>
              <mc:Fallback>
                <p:oleObj name="Equation" r:id="rId7" imgW="368280" imgH="164880" progId="Equation.DSMT4">
                  <p:embed/>
                  <p:pic>
                    <p:nvPicPr>
                      <p:cNvPr id="32" name="Object 31">
                        <a:extLst>
                          <a:ext uri="{FF2B5EF4-FFF2-40B4-BE49-F238E27FC236}">
                            <a16:creationId xmlns:a16="http://schemas.microsoft.com/office/drawing/2014/main" id="{96A6AF0F-C434-479A-922D-6948B8E65326}"/>
                          </a:ext>
                        </a:extLst>
                      </p:cNvPr>
                      <p:cNvPicPr/>
                      <p:nvPr/>
                    </p:nvPicPr>
                    <p:blipFill>
                      <a:blip r:embed="rId8"/>
                      <a:stretch>
                        <a:fillRect/>
                      </a:stretch>
                    </p:blipFill>
                    <p:spPr>
                      <a:xfrm>
                        <a:off x="1295400" y="5791200"/>
                        <a:ext cx="698500" cy="312737"/>
                      </a:xfrm>
                      <a:prstGeom prst="rect">
                        <a:avLst/>
                      </a:prstGeom>
                    </p:spPr>
                  </p:pic>
                </p:oleObj>
              </mc:Fallback>
            </mc:AlternateContent>
          </a:graphicData>
        </a:graphic>
      </p:graphicFrame>
      <p:sp>
        <p:nvSpPr>
          <p:cNvPr id="33" name="Text Box 4">
            <a:extLst>
              <a:ext uri="{FF2B5EF4-FFF2-40B4-BE49-F238E27FC236}">
                <a16:creationId xmlns:a16="http://schemas.microsoft.com/office/drawing/2014/main" id="{EBB794B0-A33E-4427-8419-F6C4D7D69074}"/>
              </a:ext>
            </a:extLst>
          </p:cNvPr>
          <p:cNvSpPr txBox="1">
            <a:spLocks noChangeArrowheads="1"/>
          </p:cNvSpPr>
          <p:nvPr/>
        </p:nvSpPr>
        <p:spPr bwMode="auto">
          <a:xfrm>
            <a:off x="381000" y="6172200"/>
            <a:ext cx="964053" cy="400110"/>
          </a:xfrm>
          <a:prstGeom prst="rect">
            <a:avLst/>
          </a:prstGeom>
          <a:noFill/>
          <a:ln w="9525">
            <a:noFill/>
            <a:miter lim="800000"/>
            <a:headEnd/>
            <a:tailEnd/>
          </a:ln>
          <a:effectLst/>
        </p:spPr>
        <p:txBody>
          <a:bodyPr wrap="square">
            <a:spAutoFit/>
          </a:bodyPr>
          <a:lstStyle/>
          <a:p>
            <a:pPr>
              <a:spcBef>
                <a:spcPct val="50000"/>
              </a:spcBef>
            </a:pPr>
            <a:r>
              <a:rPr lang="en-CA" sz="2000" dirty="0">
                <a:solidFill>
                  <a:srgbClr val="FF3300"/>
                </a:solidFill>
              </a:rPr>
              <a:t>X-int: </a:t>
            </a:r>
          </a:p>
        </p:txBody>
      </p:sp>
      <p:graphicFrame>
        <p:nvGraphicFramePr>
          <p:cNvPr id="34" name="Object 33">
            <a:extLst>
              <a:ext uri="{FF2B5EF4-FFF2-40B4-BE49-F238E27FC236}">
                <a16:creationId xmlns:a16="http://schemas.microsoft.com/office/drawing/2014/main" id="{1EEEFCCB-789F-4737-B6BA-B27793D8E119}"/>
              </a:ext>
            </a:extLst>
          </p:cNvPr>
          <p:cNvGraphicFramePr>
            <a:graphicFrameLocks noChangeAspect="1"/>
          </p:cNvGraphicFramePr>
          <p:nvPr/>
        </p:nvGraphicFramePr>
        <p:xfrm>
          <a:off x="1295400" y="6019800"/>
          <a:ext cx="1905000" cy="682005"/>
        </p:xfrm>
        <a:graphic>
          <a:graphicData uri="http://schemas.openxmlformats.org/presentationml/2006/ole">
            <mc:AlternateContent xmlns:mc="http://schemas.openxmlformats.org/markup-compatibility/2006">
              <mc:Choice xmlns:v="urn:schemas-microsoft-com:vml" Requires="v">
                <p:oleObj name="Equation" r:id="rId9" imgW="1244520" imgH="444240" progId="Equation.DSMT4">
                  <p:embed/>
                </p:oleObj>
              </mc:Choice>
              <mc:Fallback>
                <p:oleObj name="Equation" r:id="rId9" imgW="1244520" imgH="444240" progId="Equation.DSMT4">
                  <p:embed/>
                  <p:pic>
                    <p:nvPicPr>
                      <p:cNvPr id="34" name="Object 33">
                        <a:extLst>
                          <a:ext uri="{FF2B5EF4-FFF2-40B4-BE49-F238E27FC236}">
                            <a16:creationId xmlns:a16="http://schemas.microsoft.com/office/drawing/2014/main" id="{1EEEFCCB-789F-4737-B6BA-B27793D8E119}"/>
                          </a:ext>
                        </a:extLst>
                      </p:cNvPr>
                      <p:cNvPicPr/>
                      <p:nvPr/>
                    </p:nvPicPr>
                    <p:blipFill>
                      <a:blip r:embed="rId10"/>
                      <a:stretch>
                        <a:fillRect/>
                      </a:stretch>
                    </p:blipFill>
                    <p:spPr>
                      <a:xfrm>
                        <a:off x="1295400" y="6019800"/>
                        <a:ext cx="1905000" cy="682005"/>
                      </a:xfrm>
                      <a:prstGeom prst="rect">
                        <a:avLst/>
                      </a:prstGeom>
                    </p:spPr>
                  </p:pic>
                </p:oleObj>
              </mc:Fallback>
            </mc:AlternateContent>
          </a:graphicData>
        </a:graphic>
      </p:graphicFrame>
      <p:sp>
        <p:nvSpPr>
          <p:cNvPr id="35" name="Text Box 4">
            <a:extLst>
              <a:ext uri="{FF2B5EF4-FFF2-40B4-BE49-F238E27FC236}">
                <a16:creationId xmlns:a16="http://schemas.microsoft.com/office/drawing/2014/main" id="{DE4588C2-25E3-4847-839B-3999E1CC35C2}"/>
              </a:ext>
            </a:extLst>
          </p:cNvPr>
          <p:cNvSpPr txBox="1">
            <a:spLocks noChangeArrowheads="1"/>
          </p:cNvSpPr>
          <p:nvPr/>
        </p:nvSpPr>
        <p:spPr bwMode="auto">
          <a:xfrm>
            <a:off x="5257800" y="3200400"/>
            <a:ext cx="2286000" cy="430887"/>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FF3300"/>
                </a:solidFill>
              </a:rPr>
              <a:t>APQ Form:</a:t>
            </a:r>
          </a:p>
        </p:txBody>
      </p:sp>
      <p:graphicFrame>
        <p:nvGraphicFramePr>
          <p:cNvPr id="36" name="Object 35">
            <a:extLst>
              <a:ext uri="{FF2B5EF4-FFF2-40B4-BE49-F238E27FC236}">
                <a16:creationId xmlns:a16="http://schemas.microsoft.com/office/drawing/2014/main" id="{8EDDAF57-6084-4C90-8B26-26D77509531B}"/>
              </a:ext>
            </a:extLst>
          </p:cNvPr>
          <p:cNvGraphicFramePr>
            <a:graphicFrameLocks noChangeAspect="1"/>
          </p:cNvGraphicFramePr>
          <p:nvPr>
            <p:extLst>
              <p:ext uri="{D42A27DB-BD31-4B8C-83A1-F6EECF244321}">
                <p14:modId xmlns:p14="http://schemas.microsoft.com/office/powerpoint/2010/main" val="1173479349"/>
              </p:ext>
            </p:extLst>
          </p:nvPr>
        </p:nvGraphicFramePr>
        <p:xfrm>
          <a:off x="4953000" y="3581400"/>
          <a:ext cx="2143125" cy="530225"/>
        </p:xfrm>
        <a:graphic>
          <a:graphicData uri="http://schemas.openxmlformats.org/presentationml/2006/ole">
            <mc:AlternateContent xmlns:mc="http://schemas.openxmlformats.org/markup-compatibility/2006">
              <mc:Choice xmlns:v="urn:schemas-microsoft-com:vml" Requires="v">
                <p:oleObj name="Equation" r:id="rId11" imgW="1130040" imgH="279360" progId="Equation.DSMT4">
                  <p:embed/>
                </p:oleObj>
              </mc:Choice>
              <mc:Fallback>
                <p:oleObj name="Equation" r:id="rId11" imgW="1130040" imgH="279360" progId="Equation.DSMT4">
                  <p:embed/>
                  <p:pic>
                    <p:nvPicPr>
                      <p:cNvPr id="36" name="Object 35">
                        <a:extLst>
                          <a:ext uri="{FF2B5EF4-FFF2-40B4-BE49-F238E27FC236}">
                            <a16:creationId xmlns:a16="http://schemas.microsoft.com/office/drawing/2014/main" id="{8EDDAF57-6084-4C90-8B26-26D77509531B}"/>
                          </a:ext>
                        </a:extLst>
                      </p:cNvPr>
                      <p:cNvPicPr/>
                      <p:nvPr/>
                    </p:nvPicPr>
                    <p:blipFill>
                      <a:blip r:embed="rId12"/>
                      <a:stretch>
                        <a:fillRect/>
                      </a:stretch>
                    </p:blipFill>
                    <p:spPr>
                      <a:xfrm>
                        <a:off x="4953000" y="3581400"/>
                        <a:ext cx="2143125" cy="530225"/>
                      </a:xfrm>
                      <a:prstGeom prst="rect">
                        <a:avLst/>
                      </a:prstGeom>
                    </p:spPr>
                  </p:pic>
                </p:oleObj>
              </mc:Fallback>
            </mc:AlternateContent>
          </a:graphicData>
        </a:graphic>
      </p:graphicFrame>
      <p:sp>
        <p:nvSpPr>
          <p:cNvPr id="37" name="Text Box 4">
            <a:extLst>
              <a:ext uri="{FF2B5EF4-FFF2-40B4-BE49-F238E27FC236}">
                <a16:creationId xmlns:a16="http://schemas.microsoft.com/office/drawing/2014/main" id="{0546AC69-1E67-43FD-A374-AC7697E03489}"/>
              </a:ext>
            </a:extLst>
          </p:cNvPr>
          <p:cNvSpPr txBox="1">
            <a:spLocks noChangeArrowheads="1"/>
          </p:cNvSpPr>
          <p:nvPr/>
        </p:nvSpPr>
        <p:spPr bwMode="auto">
          <a:xfrm>
            <a:off x="4724400" y="4191000"/>
            <a:ext cx="1219200" cy="400110"/>
          </a:xfrm>
          <a:prstGeom prst="rect">
            <a:avLst/>
          </a:prstGeom>
          <a:noFill/>
          <a:ln w="9525">
            <a:noFill/>
            <a:miter lim="800000"/>
            <a:headEnd/>
            <a:tailEnd/>
          </a:ln>
          <a:effectLst/>
        </p:spPr>
        <p:txBody>
          <a:bodyPr wrap="square">
            <a:spAutoFit/>
          </a:bodyPr>
          <a:lstStyle/>
          <a:p>
            <a:pPr>
              <a:spcBef>
                <a:spcPct val="50000"/>
              </a:spcBef>
            </a:pPr>
            <a:r>
              <a:rPr lang="en-CA" sz="2000" dirty="0">
                <a:solidFill>
                  <a:srgbClr val="FF3300"/>
                </a:solidFill>
              </a:rPr>
              <a:t>Vertex: </a:t>
            </a:r>
          </a:p>
        </p:txBody>
      </p:sp>
      <p:graphicFrame>
        <p:nvGraphicFramePr>
          <p:cNvPr id="38" name="Object 37">
            <a:extLst>
              <a:ext uri="{FF2B5EF4-FFF2-40B4-BE49-F238E27FC236}">
                <a16:creationId xmlns:a16="http://schemas.microsoft.com/office/drawing/2014/main" id="{130DA8C2-48EF-4C5D-AEEF-8511BB3294A8}"/>
              </a:ext>
            </a:extLst>
          </p:cNvPr>
          <p:cNvGraphicFramePr>
            <a:graphicFrameLocks noChangeAspect="1"/>
          </p:cNvGraphicFramePr>
          <p:nvPr/>
        </p:nvGraphicFramePr>
        <p:xfrm>
          <a:off x="5715000" y="4191000"/>
          <a:ext cx="746125" cy="482600"/>
        </p:xfrm>
        <a:graphic>
          <a:graphicData uri="http://schemas.openxmlformats.org/presentationml/2006/ole">
            <mc:AlternateContent xmlns:mc="http://schemas.openxmlformats.org/markup-compatibility/2006">
              <mc:Choice xmlns:v="urn:schemas-microsoft-com:vml" Requires="v">
                <p:oleObj name="Equation" r:id="rId13" imgW="393480" imgH="253800" progId="Equation.DSMT4">
                  <p:embed/>
                </p:oleObj>
              </mc:Choice>
              <mc:Fallback>
                <p:oleObj name="Equation" r:id="rId13" imgW="393480" imgH="253800" progId="Equation.DSMT4">
                  <p:embed/>
                  <p:pic>
                    <p:nvPicPr>
                      <p:cNvPr id="38" name="Object 37">
                        <a:extLst>
                          <a:ext uri="{FF2B5EF4-FFF2-40B4-BE49-F238E27FC236}">
                            <a16:creationId xmlns:a16="http://schemas.microsoft.com/office/drawing/2014/main" id="{130DA8C2-48EF-4C5D-AEEF-8511BB3294A8}"/>
                          </a:ext>
                        </a:extLst>
                      </p:cNvPr>
                      <p:cNvPicPr/>
                      <p:nvPr/>
                    </p:nvPicPr>
                    <p:blipFill>
                      <a:blip r:embed="rId14"/>
                      <a:stretch>
                        <a:fillRect/>
                      </a:stretch>
                    </p:blipFill>
                    <p:spPr>
                      <a:xfrm>
                        <a:off x="5715000" y="4191000"/>
                        <a:ext cx="746125" cy="482600"/>
                      </a:xfrm>
                      <a:prstGeom prst="rect">
                        <a:avLst/>
                      </a:prstGeom>
                    </p:spPr>
                  </p:pic>
                </p:oleObj>
              </mc:Fallback>
            </mc:AlternateContent>
          </a:graphicData>
        </a:graphic>
      </p:graphicFrame>
      <p:sp>
        <p:nvSpPr>
          <p:cNvPr id="39" name="Text Box 4">
            <a:extLst>
              <a:ext uri="{FF2B5EF4-FFF2-40B4-BE49-F238E27FC236}">
                <a16:creationId xmlns:a16="http://schemas.microsoft.com/office/drawing/2014/main" id="{81A1E0C8-82AB-4052-8BAC-98A170DA373C}"/>
              </a:ext>
            </a:extLst>
          </p:cNvPr>
          <p:cNvSpPr txBox="1">
            <a:spLocks noChangeArrowheads="1"/>
          </p:cNvSpPr>
          <p:nvPr/>
        </p:nvSpPr>
        <p:spPr bwMode="auto">
          <a:xfrm>
            <a:off x="6705600" y="4267200"/>
            <a:ext cx="1219200" cy="400110"/>
          </a:xfrm>
          <a:prstGeom prst="rect">
            <a:avLst/>
          </a:prstGeom>
          <a:noFill/>
          <a:ln w="9525">
            <a:noFill/>
            <a:miter lim="800000"/>
            <a:headEnd/>
            <a:tailEnd/>
          </a:ln>
          <a:effectLst/>
        </p:spPr>
        <p:txBody>
          <a:bodyPr wrap="square">
            <a:spAutoFit/>
          </a:bodyPr>
          <a:lstStyle/>
          <a:p>
            <a:pPr>
              <a:spcBef>
                <a:spcPct val="50000"/>
              </a:spcBef>
            </a:pPr>
            <a:r>
              <a:rPr lang="en-CA" sz="2000" dirty="0">
                <a:solidFill>
                  <a:srgbClr val="FF3300"/>
                </a:solidFill>
              </a:rPr>
              <a:t>A.O.S.</a:t>
            </a:r>
          </a:p>
        </p:txBody>
      </p:sp>
      <p:graphicFrame>
        <p:nvGraphicFramePr>
          <p:cNvPr id="40" name="Object 39">
            <a:extLst>
              <a:ext uri="{FF2B5EF4-FFF2-40B4-BE49-F238E27FC236}">
                <a16:creationId xmlns:a16="http://schemas.microsoft.com/office/drawing/2014/main" id="{86B23CB3-87BF-4F19-92A9-D694349F9026}"/>
              </a:ext>
            </a:extLst>
          </p:cNvPr>
          <p:cNvGraphicFramePr>
            <a:graphicFrameLocks noChangeAspect="1"/>
          </p:cNvGraphicFramePr>
          <p:nvPr/>
        </p:nvGraphicFramePr>
        <p:xfrm>
          <a:off x="7696200" y="4343400"/>
          <a:ext cx="746125" cy="314325"/>
        </p:xfrm>
        <a:graphic>
          <a:graphicData uri="http://schemas.openxmlformats.org/presentationml/2006/ole">
            <mc:AlternateContent xmlns:mc="http://schemas.openxmlformats.org/markup-compatibility/2006">
              <mc:Choice xmlns:v="urn:schemas-microsoft-com:vml" Requires="v">
                <p:oleObj name="Equation" r:id="rId15" imgW="393480" imgH="164880" progId="Equation.DSMT4">
                  <p:embed/>
                </p:oleObj>
              </mc:Choice>
              <mc:Fallback>
                <p:oleObj name="Equation" r:id="rId15" imgW="393480" imgH="164880" progId="Equation.DSMT4">
                  <p:embed/>
                  <p:pic>
                    <p:nvPicPr>
                      <p:cNvPr id="40" name="Object 39">
                        <a:extLst>
                          <a:ext uri="{FF2B5EF4-FFF2-40B4-BE49-F238E27FC236}">
                            <a16:creationId xmlns:a16="http://schemas.microsoft.com/office/drawing/2014/main" id="{86B23CB3-87BF-4F19-92A9-D694349F9026}"/>
                          </a:ext>
                        </a:extLst>
                      </p:cNvPr>
                      <p:cNvPicPr/>
                      <p:nvPr/>
                    </p:nvPicPr>
                    <p:blipFill>
                      <a:blip r:embed="rId16"/>
                      <a:stretch>
                        <a:fillRect/>
                      </a:stretch>
                    </p:blipFill>
                    <p:spPr>
                      <a:xfrm>
                        <a:off x="7696200" y="4343400"/>
                        <a:ext cx="746125" cy="314325"/>
                      </a:xfrm>
                      <a:prstGeom prst="rect">
                        <a:avLst/>
                      </a:prstGeom>
                    </p:spPr>
                  </p:pic>
                </p:oleObj>
              </mc:Fallback>
            </mc:AlternateContent>
          </a:graphicData>
        </a:graphic>
      </p:graphicFrame>
      <p:sp>
        <p:nvSpPr>
          <p:cNvPr id="21" name="Text Box 4">
            <a:extLst>
              <a:ext uri="{FF2B5EF4-FFF2-40B4-BE49-F238E27FC236}">
                <a16:creationId xmlns:a16="http://schemas.microsoft.com/office/drawing/2014/main" id="{CD01E8D7-6E69-4706-97D1-1551E0A59E0E}"/>
              </a:ext>
            </a:extLst>
          </p:cNvPr>
          <p:cNvSpPr txBox="1">
            <a:spLocks noChangeArrowheads="1"/>
          </p:cNvSpPr>
          <p:nvPr/>
        </p:nvSpPr>
        <p:spPr bwMode="auto">
          <a:xfrm>
            <a:off x="4767785" y="4787131"/>
            <a:ext cx="964053" cy="400110"/>
          </a:xfrm>
          <a:prstGeom prst="rect">
            <a:avLst/>
          </a:prstGeom>
          <a:noFill/>
          <a:ln w="9525">
            <a:noFill/>
            <a:miter lim="800000"/>
            <a:headEnd/>
            <a:tailEnd/>
          </a:ln>
          <a:effectLst/>
        </p:spPr>
        <p:txBody>
          <a:bodyPr wrap="square">
            <a:spAutoFit/>
          </a:bodyPr>
          <a:lstStyle/>
          <a:p>
            <a:pPr>
              <a:spcBef>
                <a:spcPct val="50000"/>
              </a:spcBef>
            </a:pPr>
            <a:r>
              <a:rPr lang="en-CA" sz="2000" dirty="0">
                <a:solidFill>
                  <a:srgbClr val="FF3300"/>
                </a:solidFill>
              </a:rPr>
              <a:t>Y-int: </a:t>
            </a:r>
          </a:p>
        </p:txBody>
      </p:sp>
      <p:graphicFrame>
        <p:nvGraphicFramePr>
          <p:cNvPr id="22" name="Object 21">
            <a:extLst>
              <a:ext uri="{FF2B5EF4-FFF2-40B4-BE49-F238E27FC236}">
                <a16:creationId xmlns:a16="http://schemas.microsoft.com/office/drawing/2014/main" id="{0B215A0C-ACB3-438C-BCBB-30A1597D7041}"/>
              </a:ext>
            </a:extLst>
          </p:cNvPr>
          <p:cNvGraphicFramePr>
            <a:graphicFrameLocks noChangeAspect="1"/>
          </p:cNvGraphicFramePr>
          <p:nvPr>
            <p:extLst>
              <p:ext uri="{D42A27DB-BD31-4B8C-83A1-F6EECF244321}">
                <p14:modId xmlns:p14="http://schemas.microsoft.com/office/powerpoint/2010/main" val="1474212833"/>
              </p:ext>
            </p:extLst>
          </p:nvPr>
        </p:nvGraphicFramePr>
        <p:xfrm>
          <a:off x="5701799" y="4745468"/>
          <a:ext cx="1419225" cy="433387"/>
        </p:xfrm>
        <a:graphic>
          <a:graphicData uri="http://schemas.openxmlformats.org/presentationml/2006/ole">
            <mc:AlternateContent xmlns:mc="http://schemas.openxmlformats.org/markup-compatibility/2006">
              <mc:Choice xmlns:v="urn:schemas-microsoft-com:vml" Requires="v">
                <p:oleObj name="Equation" r:id="rId17" imgW="749160" imgH="228600" progId="Equation.DSMT4">
                  <p:embed/>
                </p:oleObj>
              </mc:Choice>
              <mc:Fallback>
                <p:oleObj name="Equation" r:id="rId17" imgW="749160" imgH="228600" progId="Equation.DSMT4">
                  <p:embed/>
                  <p:pic>
                    <p:nvPicPr>
                      <p:cNvPr id="22" name="Object 21">
                        <a:extLst>
                          <a:ext uri="{FF2B5EF4-FFF2-40B4-BE49-F238E27FC236}">
                            <a16:creationId xmlns:a16="http://schemas.microsoft.com/office/drawing/2014/main" id="{0B215A0C-ACB3-438C-BCBB-30A1597D7041}"/>
                          </a:ext>
                        </a:extLst>
                      </p:cNvPr>
                      <p:cNvPicPr/>
                      <p:nvPr/>
                    </p:nvPicPr>
                    <p:blipFill>
                      <a:blip r:embed="rId18"/>
                      <a:stretch>
                        <a:fillRect/>
                      </a:stretch>
                    </p:blipFill>
                    <p:spPr>
                      <a:xfrm>
                        <a:off x="5701799" y="4745468"/>
                        <a:ext cx="1419225" cy="433387"/>
                      </a:xfrm>
                      <a:prstGeom prst="rect">
                        <a:avLst/>
                      </a:prstGeom>
                    </p:spPr>
                  </p:pic>
                </p:oleObj>
              </mc:Fallback>
            </mc:AlternateContent>
          </a:graphicData>
        </a:graphic>
      </p:graphicFrame>
      <p:sp>
        <p:nvSpPr>
          <p:cNvPr id="25" name="Text Box 4">
            <a:extLst>
              <a:ext uri="{FF2B5EF4-FFF2-40B4-BE49-F238E27FC236}">
                <a16:creationId xmlns:a16="http://schemas.microsoft.com/office/drawing/2014/main" id="{371CE9EE-BEC1-43CF-A1EA-3CC3D94975C8}"/>
              </a:ext>
            </a:extLst>
          </p:cNvPr>
          <p:cNvSpPr txBox="1">
            <a:spLocks noChangeArrowheads="1"/>
          </p:cNvSpPr>
          <p:nvPr/>
        </p:nvSpPr>
        <p:spPr bwMode="auto">
          <a:xfrm>
            <a:off x="4766802" y="5275794"/>
            <a:ext cx="964053" cy="400110"/>
          </a:xfrm>
          <a:prstGeom prst="rect">
            <a:avLst/>
          </a:prstGeom>
          <a:noFill/>
          <a:ln w="9525">
            <a:noFill/>
            <a:miter lim="800000"/>
            <a:headEnd/>
            <a:tailEnd/>
          </a:ln>
          <a:effectLst/>
        </p:spPr>
        <p:txBody>
          <a:bodyPr wrap="square">
            <a:spAutoFit/>
          </a:bodyPr>
          <a:lstStyle/>
          <a:p>
            <a:pPr>
              <a:spcBef>
                <a:spcPct val="50000"/>
              </a:spcBef>
            </a:pPr>
            <a:r>
              <a:rPr lang="en-CA" sz="2000" dirty="0">
                <a:solidFill>
                  <a:srgbClr val="FF3300"/>
                </a:solidFill>
              </a:rPr>
              <a:t>X-int: </a:t>
            </a:r>
          </a:p>
        </p:txBody>
      </p:sp>
      <p:graphicFrame>
        <p:nvGraphicFramePr>
          <p:cNvPr id="26" name="Object 25">
            <a:extLst>
              <a:ext uri="{FF2B5EF4-FFF2-40B4-BE49-F238E27FC236}">
                <a16:creationId xmlns:a16="http://schemas.microsoft.com/office/drawing/2014/main" id="{F1BF7B9E-F98E-4475-9C91-A31E3E4A750A}"/>
              </a:ext>
            </a:extLst>
          </p:cNvPr>
          <p:cNvGraphicFramePr>
            <a:graphicFrameLocks noChangeAspect="1"/>
          </p:cNvGraphicFramePr>
          <p:nvPr>
            <p:extLst>
              <p:ext uri="{D42A27DB-BD31-4B8C-83A1-F6EECF244321}">
                <p14:modId xmlns:p14="http://schemas.microsoft.com/office/powerpoint/2010/main" val="1489538940"/>
              </p:ext>
            </p:extLst>
          </p:nvPr>
        </p:nvGraphicFramePr>
        <p:xfrm>
          <a:off x="5675989" y="5182737"/>
          <a:ext cx="1589087" cy="842962"/>
        </p:xfrm>
        <a:graphic>
          <a:graphicData uri="http://schemas.openxmlformats.org/presentationml/2006/ole">
            <mc:AlternateContent xmlns:mc="http://schemas.openxmlformats.org/markup-compatibility/2006">
              <mc:Choice xmlns:v="urn:schemas-microsoft-com:vml" Requires="v">
                <p:oleObj name="Equation" r:id="rId19" imgW="838080" imgH="444240" progId="Equation.DSMT4">
                  <p:embed/>
                </p:oleObj>
              </mc:Choice>
              <mc:Fallback>
                <p:oleObj name="Equation" r:id="rId19" imgW="838080" imgH="444240" progId="Equation.DSMT4">
                  <p:embed/>
                  <p:pic>
                    <p:nvPicPr>
                      <p:cNvPr id="26" name="Object 25">
                        <a:extLst>
                          <a:ext uri="{FF2B5EF4-FFF2-40B4-BE49-F238E27FC236}">
                            <a16:creationId xmlns:a16="http://schemas.microsoft.com/office/drawing/2014/main" id="{F1BF7B9E-F98E-4475-9C91-A31E3E4A750A}"/>
                          </a:ext>
                        </a:extLst>
                      </p:cNvPr>
                      <p:cNvPicPr/>
                      <p:nvPr/>
                    </p:nvPicPr>
                    <p:blipFill>
                      <a:blip r:embed="rId20"/>
                      <a:stretch>
                        <a:fillRect/>
                      </a:stretch>
                    </p:blipFill>
                    <p:spPr>
                      <a:xfrm>
                        <a:off x="5675989" y="5182737"/>
                        <a:ext cx="1589087" cy="842962"/>
                      </a:xfrm>
                      <a:prstGeom prst="rect">
                        <a:avLst/>
                      </a:prstGeom>
                    </p:spPr>
                  </p:pic>
                </p:oleObj>
              </mc:Fallback>
            </mc:AlternateContent>
          </a:graphicData>
        </a:graphic>
      </p:graphicFrame>
    </p:spTree>
    <p:extLst>
      <p:ext uri="{BB962C8B-B14F-4D97-AF65-F5344CB8AC3E}">
        <p14:creationId xmlns:p14="http://schemas.microsoft.com/office/powerpoint/2010/main" val="360310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par>
                                <p:cTn id="73" presetID="10"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par>
                                <p:cTn id="91" presetID="10" presetClass="entr" presetSubtype="0" fill="hold"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4" grpId="0"/>
      <p:bldP spid="31" grpId="0"/>
      <p:bldP spid="33" grpId="0"/>
      <p:bldP spid="35" grpId="0"/>
      <p:bldP spid="37" grpId="0"/>
      <p:bldP spid="39" grpId="0"/>
      <p:bldP spid="21"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04716" y="613867"/>
            <a:ext cx="8479549" cy="1801504"/>
          </a:xfrm>
        </p:spPr>
        <p:txBody>
          <a:bodyPr>
            <a:normAutofit fontScale="90000"/>
          </a:bodyPr>
          <a:lstStyle/>
          <a:p>
            <a:r>
              <a:rPr lang="en-CA" sz="2300" dirty="0"/>
              <a:t>Ex# A farmer wants to build a rectangular barn using 100 meters of fencing for his cows and chickens.  However, he needs to separate the two groups of animals and needs to make the largest possible area.  Determine the dimensions for the barn.</a:t>
            </a:r>
          </a:p>
        </p:txBody>
      </p:sp>
      <p:sp>
        <p:nvSpPr>
          <p:cNvPr id="29"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3"/>
              </a:rPr>
              <a:t>www.BCMath.ca</a:t>
            </a:r>
            <a:r>
              <a:rPr lang="en-US" sz="1000" dirty="0"/>
              <a:t> </a:t>
            </a:r>
          </a:p>
        </p:txBody>
      </p:sp>
      <p:sp>
        <p:nvSpPr>
          <p:cNvPr id="27" name="Content Placeholder 26">
            <a:extLst>
              <a:ext uri="{FF2B5EF4-FFF2-40B4-BE49-F238E27FC236}">
                <a16:creationId xmlns:a16="http://schemas.microsoft.com/office/drawing/2014/main" id="{58BF5268-14E6-4E5A-95E7-CE38C85E3AC4}"/>
              </a:ext>
            </a:extLst>
          </p:cNvPr>
          <p:cNvSpPr>
            <a:spLocks noGrp="1"/>
          </p:cNvSpPr>
          <p:nvPr>
            <p:ph sz="quarter" idx="1"/>
          </p:nvPr>
        </p:nvSpPr>
        <p:spPr>
          <a:xfrm>
            <a:off x="228600" y="2488052"/>
            <a:ext cx="8458200" cy="4187952"/>
          </a:xfrm>
        </p:spPr>
        <p:txBody>
          <a:bodyPr/>
          <a:lstStyle/>
          <a:p>
            <a:pPr marL="0" indent="0">
              <a:buNone/>
            </a:pPr>
            <a:r>
              <a:rPr lang="en-CA" dirty="0"/>
              <a:t>a) Draw a diagram showing  how this barn would look like</a:t>
            </a:r>
          </a:p>
          <a:p>
            <a:pPr marL="0" indent="0">
              <a:buNone/>
            </a:pPr>
            <a:br>
              <a:rPr lang="en-CA" dirty="0"/>
            </a:br>
            <a:r>
              <a:rPr lang="en-CA" dirty="0"/>
              <a:t>b) Write an equation for the perimeter and the variables used to represent the length and width</a:t>
            </a:r>
          </a:p>
          <a:p>
            <a:pPr marL="0" indent="0">
              <a:buNone/>
            </a:pPr>
            <a:endParaRPr lang="en-CA" dirty="0"/>
          </a:p>
          <a:p>
            <a:pPr marL="0" indent="0">
              <a:buNone/>
            </a:pPr>
            <a:r>
              <a:rPr lang="en-CA" dirty="0"/>
              <a:t>c) Write an equation for the area of the barn</a:t>
            </a:r>
          </a:p>
          <a:p>
            <a:pPr marL="0" indent="0">
              <a:buNone/>
            </a:pPr>
            <a:endParaRPr lang="en-CA" dirty="0"/>
          </a:p>
          <a:p>
            <a:pPr marL="0" indent="0">
              <a:buNone/>
            </a:pPr>
            <a:r>
              <a:rPr lang="en-CA" dirty="0"/>
              <a:t>d) Determine the dimension of the barn and the maximum area </a:t>
            </a:r>
          </a:p>
        </p:txBody>
      </p:sp>
      <p:sp>
        <p:nvSpPr>
          <p:cNvPr id="5" name="Rectangle 2">
            <a:extLst>
              <a:ext uri="{FF2B5EF4-FFF2-40B4-BE49-F238E27FC236}">
                <a16:creationId xmlns:a16="http://schemas.microsoft.com/office/drawing/2014/main" id="{C6DB83D7-B44F-4950-B74F-4207664E2456}"/>
              </a:ext>
            </a:extLst>
          </p:cNvPr>
          <p:cNvSpPr txBox="1">
            <a:spLocks noChangeArrowheads="1"/>
          </p:cNvSpPr>
          <p:nvPr/>
        </p:nvSpPr>
        <p:spPr>
          <a:xfrm>
            <a:off x="179512" y="130622"/>
            <a:ext cx="7961598" cy="562074"/>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CA" dirty="0"/>
              <a:t>VI) Fence Problems - Maximizing Area</a:t>
            </a:r>
          </a:p>
        </p:txBody>
      </p:sp>
    </p:spTree>
    <p:extLst>
      <p:ext uri="{BB962C8B-B14F-4D97-AF65-F5344CB8AC3E}">
        <p14:creationId xmlns:p14="http://schemas.microsoft.com/office/powerpoint/2010/main" val="2835303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506316" y="2497539"/>
            <a:ext cx="2683159" cy="148760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0485" name="Line 5"/>
          <p:cNvSpPr>
            <a:spLocks noChangeShapeType="1"/>
          </p:cNvSpPr>
          <p:nvPr/>
        </p:nvSpPr>
        <p:spPr bwMode="auto">
          <a:xfrm>
            <a:off x="1847895" y="2497539"/>
            <a:ext cx="0" cy="14876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 name="Line 6"/>
          <p:cNvSpPr>
            <a:spLocks noChangeShapeType="1"/>
          </p:cNvSpPr>
          <p:nvPr/>
        </p:nvSpPr>
        <p:spPr bwMode="auto">
          <a:xfrm>
            <a:off x="506316" y="2304598"/>
            <a:ext cx="2683159" cy="0"/>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aphicFrame>
        <p:nvGraphicFramePr>
          <p:cNvPr id="6" name="Object 7"/>
          <p:cNvGraphicFramePr>
            <a:graphicFrameLocks noChangeAspect="1"/>
          </p:cNvGraphicFramePr>
          <p:nvPr/>
        </p:nvGraphicFramePr>
        <p:xfrm>
          <a:off x="1698670" y="1945823"/>
          <a:ext cx="298450" cy="358775"/>
        </p:xfrm>
        <a:graphic>
          <a:graphicData uri="http://schemas.openxmlformats.org/presentationml/2006/ole">
            <mc:AlternateContent xmlns:mc="http://schemas.openxmlformats.org/markup-compatibility/2006">
              <mc:Choice xmlns:v="urn:schemas-microsoft-com:vml" Requires="v">
                <p:oleObj name="Equation" r:id="rId3" imgW="126835" imgH="152202" progId="Equation.DSMT4">
                  <p:embed/>
                </p:oleObj>
              </mc:Choice>
              <mc:Fallback>
                <p:oleObj name="Equation" r:id="rId3" imgW="126835" imgH="152202" progId="Equation.DSMT4">
                  <p:embed/>
                  <p:pic>
                    <p:nvPicPr>
                      <p:cNvPr id="6"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70" y="1945823"/>
                        <a:ext cx="298450"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Line 9"/>
          <p:cNvSpPr>
            <a:spLocks noChangeShapeType="1"/>
          </p:cNvSpPr>
          <p:nvPr/>
        </p:nvSpPr>
        <p:spPr bwMode="auto">
          <a:xfrm>
            <a:off x="419666" y="2497539"/>
            <a:ext cx="0" cy="1487608"/>
          </a:xfrm>
          <a:prstGeom prst="line">
            <a:avLst/>
          </a:prstGeom>
          <a:noFill/>
          <a:ln w="222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aphicFrame>
        <p:nvGraphicFramePr>
          <p:cNvPr id="8" name="Object 13"/>
          <p:cNvGraphicFramePr>
            <a:graphicFrameLocks noChangeAspect="1"/>
          </p:cNvGraphicFramePr>
          <p:nvPr/>
        </p:nvGraphicFramePr>
        <p:xfrm>
          <a:off x="16441" y="3010069"/>
          <a:ext cx="403225" cy="374650"/>
        </p:xfrm>
        <a:graphic>
          <a:graphicData uri="http://schemas.openxmlformats.org/presentationml/2006/ole">
            <mc:AlternateContent xmlns:mc="http://schemas.openxmlformats.org/markup-compatibility/2006">
              <mc:Choice xmlns:v="urn:schemas-microsoft-com:vml" Requires="v">
                <p:oleObj name="Equation" r:id="rId5" imgW="177492" imgH="164814" progId="Equation.DSMT4">
                  <p:embed/>
                </p:oleObj>
              </mc:Choice>
              <mc:Fallback>
                <p:oleObj name="Equation" r:id="rId5" imgW="177492" imgH="164814" progId="Equation.DSMT4">
                  <p:embed/>
                  <p:pic>
                    <p:nvPicPr>
                      <p:cNvPr id="8"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41" y="3010069"/>
                        <a:ext cx="403225"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3"/>
          <p:cNvGraphicFramePr>
            <a:graphicFrameLocks noChangeAspect="1"/>
          </p:cNvGraphicFramePr>
          <p:nvPr/>
        </p:nvGraphicFramePr>
        <p:xfrm>
          <a:off x="1444670" y="3010070"/>
          <a:ext cx="403225" cy="374650"/>
        </p:xfrm>
        <a:graphic>
          <a:graphicData uri="http://schemas.openxmlformats.org/presentationml/2006/ole">
            <mc:AlternateContent xmlns:mc="http://schemas.openxmlformats.org/markup-compatibility/2006">
              <mc:Choice xmlns:v="urn:schemas-microsoft-com:vml" Requires="v">
                <p:oleObj name="Equation" r:id="rId7" imgW="177492" imgH="164814" progId="Equation.DSMT4">
                  <p:embed/>
                </p:oleObj>
              </mc:Choice>
              <mc:Fallback>
                <p:oleObj name="Equation" r:id="rId7" imgW="177492" imgH="164814" progId="Equation.DSMT4">
                  <p:embed/>
                  <p:pic>
                    <p:nvPicPr>
                      <p:cNvPr id="9"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4670" y="3010070"/>
                        <a:ext cx="403225"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nvGraphicFramePr>
        <p:xfrm>
          <a:off x="2872899" y="3010071"/>
          <a:ext cx="403225" cy="374650"/>
        </p:xfrm>
        <a:graphic>
          <a:graphicData uri="http://schemas.openxmlformats.org/presentationml/2006/ole">
            <mc:AlternateContent xmlns:mc="http://schemas.openxmlformats.org/markup-compatibility/2006">
              <mc:Choice xmlns:v="urn:schemas-microsoft-com:vml" Requires="v">
                <p:oleObj name="Equation" r:id="rId9" imgW="177492" imgH="164814" progId="Equation.DSMT4">
                  <p:embed/>
                </p:oleObj>
              </mc:Choice>
              <mc:Fallback>
                <p:oleObj name="Equation" r:id="rId9" imgW="177492" imgH="164814" progId="Equation.DSMT4">
                  <p:embed/>
                  <p:pic>
                    <p:nvPicPr>
                      <p:cNvPr id="1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2899" y="3010071"/>
                        <a:ext cx="403225"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7"/>
          <p:cNvGraphicFramePr>
            <a:graphicFrameLocks noChangeAspect="1"/>
          </p:cNvGraphicFramePr>
          <p:nvPr/>
        </p:nvGraphicFramePr>
        <p:xfrm>
          <a:off x="1698670" y="3951844"/>
          <a:ext cx="298450" cy="358775"/>
        </p:xfrm>
        <a:graphic>
          <a:graphicData uri="http://schemas.openxmlformats.org/presentationml/2006/ole">
            <mc:AlternateContent xmlns:mc="http://schemas.openxmlformats.org/markup-compatibility/2006">
              <mc:Choice xmlns:v="urn:schemas-microsoft-com:vml" Requires="v">
                <p:oleObj name="Equation" r:id="rId10" imgW="126835" imgH="152202" progId="Equation.DSMT4">
                  <p:embed/>
                </p:oleObj>
              </mc:Choice>
              <mc:Fallback>
                <p:oleObj name="Equation" r:id="rId10" imgW="126835" imgH="152202" progId="Equation.DSMT4">
                  <p:embed/>
                  <p:pic>
                    <p:nvPicPr>
                      <p:cNvPr id="11"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8670" y="3951844"/>
                        <a:ext cx="298450"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nvGraphicFramePr>
        <p:xfrm>
          <a:off x="3918994" y="1799532"/>
          <a:ext cx="3420970" cy="404264"/>
        </p:xfrm>
        <a:graphic>
          <a:graphicData uri="http://schemas.openxmlformats.org/presentationml/2006/ole">
            <mc:AlternateContent xmlns:mc="http://schemas.openxmlformats.org/markup-compatibility/2006">
              <mc:Choice xmlns:v="urn:schemas-microsoft-com:vml" Requires="v">
                <p:oleObj name="Equation" r:id="rId12" imgW="1396394" imgH="165028" progId="Equation.DSMT4">
                  <p:embed/>
                </p:oleObj>
              </mc:Choice>
              <mc:Fallback>
                <p:oleObj name="Equation" r:id="rId12" imgW="1396394" imgH="165028" progId="Equation.DSMT4">
                  <p:embed/>
                  <p:pic>
                    <p:nvPicPr>
                      <p:cNvPr id="2" name="Object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18994" y="1799532"/>
                        <a:ext cx="3420970" cy="404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nvGraphicFramePr>
        <p:xfrm>
          <a:off x="5277157" y="2279171"/>
          <a:ext cx="2010745" cy="390162"/>
        </p:xfrm>
        <a:graphic>
          <a:graphicData uri="http://schemas.openxmlformats.org/presentationml/2006/ole">
            <mc:AlternateContent xmlns:mc="http://schemas.openxmlformats.org/markup-compatibility/2006">
              <mc:Choice xmlns:v="urn:schemas-microsoft-com:vml" Requires="v">
                <p:oleObj name="Equation" r:id="rId14" imgW="850531" imgH="165028" progId="Equation.DSMT4">
                  <p:embed/>
                </p:oleObj>
              </mc:Choice>
              <mc:Fallback>
                <p:oleObj name="Equation" r:id="rId14" imgW="850531" imgH="165028" progId="Equation.DSMT4">
                  <p:embed/>
                  <p:pic>
                    <p:nvPicPr>
                      <p:cNvPr id="3"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77157" y="2279171"/>
                        <a:ext cx="2010745" cy="390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4605693" y="3698921"/>
          <a:ext cx="2340875" cy="375763"/>
        </p:xfrm>
        <a:graphic>
          <a:graphicData uri="http://schemas.openxmlformats.org/presentationml/2006/ole">
            <mc:AlternateContent xmlns:mc="http://schemas.openxmlformats.org/markup-compatibility/2006">
              <mc:Choice xmlns:v="urn:schemas-microsoft-com:vml" Requires="v">
                <p:oleObj name="Equation" r:id="rId16" imgW="1028254" imgH="165028" progId="Equation.DSMT4">
                  <p:embed/>
                </p:oleObj>
              </mc:Choice>
              <mc:Fallback>
                <p:oleObj name="Equation" r:id="rId16" imgW="1028254" imgH="165028" progId="Equation.DSMT4">
                  <p:embed/>
                  <p:pic>
                    <p:nvPicPr>
                      <p:cNvPr id="4" name="Object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05693" y="3698921"/>
                        <a:ext cx="2340875" cy="37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txBox="1">
            <a:spLocks noChangeArrowheads="1"/>
          </p:cNvSpPr>
          <p:nvPr/>
        </p:nvSpPr>
        <p:spPr>
          <a:xfrm>
            <a:off x="5376934" y="2681643"/>
            <a:ext cx="3139269" cy="398463"/>
          </a:xfrm>
          <a:prstGeom prst="rect">
            <a:avLst/>
          </a:prstGeom>
        </p:spPr>
        <p:txBody>
          <a:bodyPr vert="horz" anchor="b">
            <a:normAutofit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CA" sz="2200" dirty="0">
                <a:solidFill>
                  <a:srgbClr val="FF0000"/>
                </a:solidFill>
              </a:rPr>
              <a:t>Isolate one variable</a:t>
            </a:r>
          </a:p>
        </p:txBody>
      </p:sp>
      <p:graphicFrame>
        <p:nvGraphicFramePr>
          <p:cNvPr id="16" name="Object 6"/>
          <p:cNvGraphicFramePr>
            <a:graphicFrameLocks noGrp="1" noChangeAspect="1"/>
          </p:cNvGraphicFramePr>
          <p:nvPr>
            <p:ph idx="1"/>
          </p:nvPr>
        </p:nvGraphicFramePr>
        <p:xfrm>
          <a:off x="5224391" y="3080106"/>
          <a:ext cx="1681400" cy="696008"/>
        </p:xfrm>
        <a:graphic>
          <a:graphicData uri="http://schemas.openxmlformats.org/presentationml/2006/ole">
            <mc:AlternateContent xmlns:mc="http://schemas.openxmlformats.org/markup-compatibility/2006">
              <mc:Choice xmlns:v="urn:schemas-microsoft-com:vml" Requires="v">
                <p:oleObj name="Equation" r:id="rId18" imgW="889000" imgH="368300" progId="Equation.DSMT4">
                  <p:embed/>
                </p:oleObj>
              </mc:Choice>
              <mc:Fallback>
                <p:oleObj name="Equation" r:id="rId18" imgW="889000" imgH="368300" progId="Equation.DSMT4">
                  <p:embed/>
                  <p:pic>
                    <p:nvPicPr>
                      <p:cNvPr id="16" name="Object 6"/>
                      <p:cNvPicPr>
                        <a:picLocks noGrp="1"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24391" y="3080106"/>
                        <a:ext cx="1681400" cy="696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9"/>
          <p:cNvGraphicFramePr>
            <a:graphicFrameLocks noChangeAspect="1"/>
          </p:cNvGraphicFramePr>
          <p:nvPr/>
        </p:nvGraphicFramePr>
        <p:xfrm>
          <a:off x="6901277" y="3245776"/>
          <a:ext cx="1812925" cy="374650"/>
        </p:xfrm>
        <a:graphic>
          <a:graphicData uri="http://schemas.openxmlformats.org/presentationml/2006/ole">
            <mc:AlternateContent xmlns:mc="http://schemas.openxmlformats.org/markup-compatibility/2006">
              <mc:Choice xmlns:v="urn:schemas-microsoft-com:vml" Requires="v">
                <p:oleObj name="Equation" r:id="rId20" imgW="799753" imgH="165028" progId="Equation.DSMT4">
                  <p:embed/>
                </p:oleObj>
              </mc:Choice>
              <mc:Fallback>
                <p:oleObj name="Equation" r:id="rId20" imgW="799753" imgH="165028" progId="Equation.DSMT4">
                  <p:embed/>
                  <p:pic>
                    <p:nvPicPr>
                      <p:cNvPr id="17" name="Object 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01277" y="3245776"/>
                        <a:ext cx="1812925"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5464605" y="4181862"/>
          <a:ext cx="2963926" cy="567560"/>
        </p:xfrm>
        <a:graphic>
          <a:graphicData uri="http://schemas.openxmlformats.org/presentationml/2006/ole">
            <mc:AlternateContent xmlns:mc="http://schemas.openxmlformats.org/markup-compatibility/2006">
              <mc:Choice xmlns:v="urn:schemas-microsoft-com:vml" Requires="v">
                <p:oleObj name="Equation" r:id="rId22" imgW="1193800" imgH="228600" progId="Equation.DSMT4">
                  <p:embed/>
                </p:oleObj>
              </mc:Choice>
              <mc:Fallback>
                <p:oleObj name="Equation" r:id="rId22" imgW="1193800" imgH="228600" progId="Equation.DSMT4">
                  <p:embed/>
                  <p:pic>
                    <p:nvPicPr>
                      <p:cNvPr id="12"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64605" y="4181862"/>
                        <a:ext cx="2963926" cy="5675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 Box 4"/>
          <p:cNvSpPr txBox="1">
            <a:spLocks noChangeArrowheads="1"/>
          </p:cNvSpPr>
          <p:nvPr/>
        </p:nvSpPr>
        <p:spPr bwMode="auto">
          <a:xfrm>
            <a:off x="5110624" y="4647891"/>
            <a:ext cx="36718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sz="2200" dirty="0">
                <a:solidFill>
                  <a:srgbClr val="FF0000"/>
                </a:solidFill>
              </a:rPr>
              <a:t>Complete the square</a:t>
            </a:r>
          </a:p>
        </p:txBody>
      </p:sp>
      <p:graphicFrame>
        <p:nvGraphicFramePr>
          <p:cNvPr id="13" name="Object 12"/>
          <p:cNvGraphicFramePr>
            <a:graphicFrameLocks noChangeAspect="1"/>
          </p:cNvGraphicFramePr>
          <p:nvPr/>
        </p:nvGraphicFramePr>
        <p:xfrm>
          <a:off x="71746" y="6223948"/>
          <a:ext cx="4092575" cy="606425"/>
        </p:xfrm>
        <a:graphic>
          <a:graphicData uri="http://schemas.openxmlformats.org/presentationml/2006/ole">
            <mc:AlternateContent xmlns:mc="http://schemas.openxmlformats.org/markup-compatibility/2006">
              <mc:Choice xmlns:v="urn:schemas-microsoft-com:vml" Requires="v">
                <p:oleObj name="Equation" r:id="rId24" imgW="1714320" imgH="253800" progId="Equation.DSMT4">
                  <p:embed/>
                </p:oleObj>
              </mc:Choice>
              <mc:Fallback>
                <p:oleObj name="Equation" r:id="rId24" imgW="1714320" imgH="253800" progId="Equation.DSMT4">
                  <p:embed/>
                  <p:pic>
                    <p:nvPicPr>
                      <p:cNvPr id="13"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1746" y="6223948"/>
                        <a:ext cx="4092575" cy="60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39688" y="5292725"/>
          <a:ext cx="3186112" cy="598488"/>
        </p:xfrm>
        <a:graphic>
          <a:graphicData uri="http://schemas.openxmlformats.org/presentationml/2006/ole">
            <mc:AlternateContent xmlns:mc="http://schemas.openxmlformats.org/markup-compatibility/2006">
              <mc:Choice xmlns:v="urn:schemas-microsoft-com:vml" Requires="v">
                <p:oleObj name="Equation" r:id="rId26" imgW="1422360" imgH="266400" progId="Equation.DSMT4">
                  <p:embed/>
                </p:oleObj>
              </mc:Choice>
              <mc:Fallback>
                <p:oleObj name="Equation" r:id="rId26" imgW="1422360" imgH="266400" progId="Equation.DSMT4">
                  <p:embed/>
                  <p:pic>
                    <p:nvPicPr>
                      <p:cNvPr id="14"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9688" y="5292725"/>
                        <a:ext cx="3186112"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131763" y="5829300"/>
          <a:ext cx="5024437" cy="555625"/>
        </p:xfrm>
        <a:graphic>
          <a:graphicData uri="http://schemas.openxmlformats.org/presentationml/2006/ole">
            <mc:AlternateContent xmlns:mc="http://schemas.openxmlformats.org/markup-compatibility/2006">
              <mc:Choice xmlns:v="urn:schemas-microsoft-com:vml" Requires="v">
                <p:oleObj name="Equation" r:id="rId28" imgW="2412720" imgH="266400" progId="Equation.DSMT4">
                  <p:embed/>
                </p:oleObj>
              </mc:Choice>
              <mc:Fallback>
                <p:oleObj name="Equation" r:id="rId28" imgW="2412720" imgH="266400" progId="Equation.DSMT4">
                  <p:embed/>
                  <p:pic>
                    <p:nvPicPr>
                      <p:cNvPr id="18" name="Object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31763" y="5829300"/>
                        <a:ext cx="5024437" cy="55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41275" y="4289425"/>
          <a:ext cx="2624138" cy="503238"/>
        </p:xfrm>
        <a:graphic>
          <a:graphicData uri="http://schemas.openxmlformats.org/presentationml/2006/ole">
            <mc:AlternateContent xmlns:mc="http://schemas.openxmlformats.org/markup-compatibility/2006">
              <mc:Choice xmlns:v="urn:schemas-microsoft-com:vml" Requires="v">
                <p:oleObj name="Equation" r:id="rId30" imgW="1193760" imgH="228600" progId="Equation.DSMT4">
                  <p:embed/>
                </p:oleObj>
              </mc:Choice>
              <mc:Fallback>
                <p:oleObj name="Equation" r:id="rId30" imgW="1193760" imgH="228600" progId="Equation.DSMT4">
                  <p:embed/>
                  <p:pic>
                    <p:nvPicPr>
                      <p:cNvPr id="20" name="Object 1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1275" y="4289425"/>
                        <a:ext cx="2624138"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nvGraphicFramePr>
        <p:xfrm>
          <a:off x="61913" y="4806950"/>
          <a:ext cx="2527300" cy="434975"/>
        </p:xfrm>
        <a:graphic>
          <a:graphicData uri="http://schemas.openxmlformats.org/presentationml/2006/ole">
            <mc:AlternateContent xmlns:mc="http://schemas.openxmlformats.org/markup-compatibility/2006">
              <mc:Choice xmlns:v="urn:schemas-microsoft-com:vml" Requires="v">
                <p:oleObj name="Equation" r:id="rId32" imgW="1104840" imgH="190440" progId="Equation.DSMT4">
                  <p:embed/>
                </p:oleObj>
              </mc:Choice>
              <mc:Fallback>
                <p:oleObj name="Equation" r:id="rId32" imgW="1104840" imgH="190440" progId="Equation.DSMT4">
                  <p:embed/>
                  <p:pic>
                    <p:nvPicPr>
                      <p:cNvPr id="21" name="Object 2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1913" y="4806950"/>
                        <a:ext cx="2527300"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nvGraphicFramePr>
        <p:xfrm>
          <a:off x="4292694" y="5023936"/>
          <a:ext cx="3789363" cy="458788"/>
        </p:xfrm>
        <a:graphic>
          <a:graphicData uri="http://schemas.openxmlformats.org/presentationml/2006/ole">
            <mc:AlternateContent xmlns:mc="http://schemas.openxmlformats.org/markup-compatibility/2006">
              <mc:Choice xmlns:v="urn:schemas-microsoft-com:vml" Requires="v">
                <p:oleObj name="Equation" r:id="rId34" imgW="1574800" imgH="190500" progId="Equation.DSMT4">
                  <p:embed/>
                </p:oleObj>
              </mc:Choice>
              <mc:Fallback>
                <p:oleObj name="Equation" r:id="rId34" imgW="1574800" imgH="190500" progId="Equation.DSMT4">
                  <p:embed/>
                  <p:pic>
                    <p:nvPicPr>
                      <p:cNvPr id="22" name="Object 2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292694" y="5023936"/>
                        <a:ext cx="3789363"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nvGraphicFramePr>
        <p:xfrm>
          <a:off x="5547480" y="5541461"/>
          <a:ext cx="2337845" cy="422611"/>
        </p:xfrm>
        <a:graphic>
          <a:graphicData uri="http://schemas.openxmlformats.org/presentationml/2006/ole">
            <mc:AlternateContent xmlns:mc="http://schemas.openxmlformats.org/markup-compatibility/2006">
              <mc:Choice xmlns:v="urn:schemas-microsoft-com:vml" Requires="v">
                <p:oleObj name="Equation" r:id="rId36" imgW="914400" imgH="165100" progId="Equation.DSMT4">
                  <p:embed/>
                </p:oleObj>
              </mc:Choice>
              <mc:Fallback>
                <p:oleObj name="Equation" r:id="rId36" imgW="914400" imgH="165100" progId="Equation.DSMT4">
                  <p:embed/>
                  <p:pic>
                    <p:nvPicPr>
                      <p:cNvPr id="23" name="Object 2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547480" y="5541461"/>
                        <a:ext cx="2337845" cy="4226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nvGraphicFramePr>
        <p:xfrm>
          <a:off x="5388486" y="5894124"/>
          <a:ext cx="3657600" cy="525463"/>
        </p:xfrm>
        <a:graphic>
          <a:graphicData uri="http://schemas.openxmlformats.org/presentationml/2006/ole">
            <mc:AlternateContent xmlns:mc="http://schemas.openxmlformats.org/markup-compatibility/2006">
              <mc:Choice xmlns:v="urn:schemas-microsoft-com:vml" Requires="v">
                <p:oleObj name="Equation" r:id="rId38" imgW="1497950" imgH="215806" progId="Equation.DSMT4">
                  <p:embed/>
                </p:oleObj>
              </mc:Choice>
              <mc:Fallback>
                <p:oleObj name="Equation" r:id="rId38" imgW="1497950" imgH="215806" progId="Equation.DSMT4">
                  <p:embed/>
                  <p:pic>
                    <p:nvPicPr>
                      <p:cNvPr id="28" name="Object 27"/>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388486" y="5894124"/>
                        <a:ext cx="3657600" cy="525463"/>
                      </a:xfrm>
                      <a:prstGeom prst="rect">
                        <a:avLst/>
                      </a:prstGeom>
                      <a:solidFill>
                        <a:schemeClr val="bg1"/>
                      </a:solidFill>
                    </p:spPr>
                  </p:pic>
                </p:oleObj>
              </mc:Fallback>
            </mc:AlternateContent>
          </a:graphicData>
        </a:graphic>
      </p:graphicFrame>
      <p:graphicFrame>
        <p:nvGraphicFramePr>
          <p:cNvPr id="24" name="Object 23"/>
          <p:cNvGraphicFramePr>
            <a:graphicFrameLocks noChangeAspect="1"/>
          </p:cNvGraphicFramePr>
          <p:nvPr/>
        </p:nvGraphicFramePr>
        <p:xfrm>
          <a:off x="6414296" y="6347178"/>
          <a:ext cx="960437" cy="401638"/>
        </p:xfrm>
        <a:graphic>
          <a:graphicData uri="http://schemas.openxmlformats.org/presentationml/2006/ole">
            <mc:AlternateContent xmlns:mc="http://schemas.openxmlformats.org/markup-compatibility/2006">
              <mc:Choice xmlns:v="urn:schemas-microsoft-com:vml" Requires="v">
                <p:oleObj name="Equation" r:id="rId40" imgW="393359" imgH="164957" progId="Equation.DSMT4">
                  <p:embed/>
                </p:oleObj>
              </mc:Choice>
              <mc:Fallback>
                <p:oleObj name="Equation" r:id="rId40" imgW="393359" imgH="164957" progId="Equation.DSMT4">
                  <p:embed/>
                  <p:pic>
                    <p:nvPicPr>
                      <p:cNvPr id="24" name="Object 23"/>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414296" y="6347178"/>
                        <a:ext cx="960437"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42"/>
              </a:rPr>
              <a:t>www.BCMath.ca</a:t>
            </a:r>
            <a:r>
              <a:rPr lang="en-US" sz="1000" dirty="0"/>
              <a:t> </a:t>
            </a:r>
          </a:p>
        </p:txBody>
      </p:sp>
      <p:pic>
        <p:nvPicPr>
          <p:cNvPr id="25" name="Picture 24">
            <a:extLst>
              <a:ext uri="{FF2B5EF4-FFF2-40B4-BE49-F238E27FC236}">
                <a16:creationId xmlns:a16="http://schemas.microsoft.com/office/drawing/2014/main" id="{B8FFEAD5-B12A-465D-A6D5-6676CEC5E3D4}"/>
              </a:ext>
            </a:extLst>
          </p:cNvPr>
          <p:cNvPicPr>
            <a:picLocks noChangeAspect="1"/>
          </p:cNvPicPr>
          <p:nvPr/>
        </p:nvPicPr>
        <p:blipFill>
          <a:blip r:embed="rId43"/>
          <a:stretch>
            <a:fillRect/>
          </a:stretch>
        </p:blipFill>
        <p:spPr>
          <a:xfrm>
            <a:off x="233548" y="206629"/>
            <a:ext cx="4711329" cy="3133556"/>
          </a:xfrm>
          <a:prstGeom prst="rect">
            <a:avLst/>
          </a:prstGeom>
        </p:spPr>
      </p:pic>
      <p:pic>
        <p:nvPicPr>
          <p:cNvPr id="26" name="Picture 25">
            <a:extLst>
              <a:ext uri="{FF2B5EF4-FFF2-40B4-BE49-F238E27FC236}">
                <a16:creationId xmlns:a16="http://schemas.microsoft.com/office/drawing/2014/main" id="{E1B360E0-5A52-426E-B358-5507482867E8}"/>
              </a:ext>
            </a:extLst>
          </p:cNvPr>
          <p:cNvPicPr>
            <a:picLocks noChangeAspect="1"/>
          </p:cNvPicPr>
          <p:nvPr/>
        </p:nvPicPr>
        <p:blipFill>
          <a:blip r:embed="rId44"/>
          <a:stretch>
            <a:fillRect/>
          </a:stretch>
        </p:blipFill>
        <p:spPr>
          <a:xfrm>
            <a:off x="262981" y="171168"/>
            <a:ext cx="3950456" cy="3464468"/>
          </a:xfrm>
          <a:prstGeom prst="rect">
            <a:avLst/>
          </a:prstGeom>
        </p:spPr>
      </p:pic>
    </p:spTree>
    <p:extLst>
      <p:ext uri="{BB962C8B-B14F-4D97-AF65-F5344CB8AC3E}">
        <p14:creationId xmlns:p14="http://schemas.microsoft.com/office/powerpoint/2010/main" val="731184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484"/>
                                        </p:tgtEl>
                                        <p:attrNameLst>
                                          <p:attrName>style.visibility</p:attrName>
                                        </p:attrNameLst>
                                      </p:cBhvr>
                                      <p:to>
                                        <p:strVal val="visible"/>
                                      </p:to>
                                    </p:set>
                                    <p:animEffect transition="in" filter="blinds(horizontal)">
                                      <p:cBhvr>
                                        <p:cTn id="27" dur="500"/>
                                        <p:tgtEl>
                                          <p:spTgt spid="2048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0485"/>
                                        </p:tgtEl>
                                        <p:attrNameLst>
                                          <p:attrName>style.visibility</p:attrName>
                                        </p:attrNameLst>
                                      </p:cBhvr>
                                      <p:to>
                                        <p:strVal val="visible"/>
                                      </p:to>
                                    </p:set>
                                    <p:animEffect transition="in" filter="blinds(horizontal)">
                                      <p:cBhvr>
                                        <p:cTn id="30" dur="500"/>
                                        <p:tgtEl>
                                          <p:spTgt spid="2048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par>
                                <p:cTn id="36" presetID="3" presetClass="entr" presetSubtype="1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linds(horizont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par>
                                <p:cTn id="44" presetID="3" presetClass="entr" presetSubtype="1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linds(horizontal)">
                                      <p:cBhvr>
                                        <p:cTn id="46" dur="500"/>
                                        <p:tgtEl>
                                          <p:spTgt spid="8"/>
                                        </p:tgtEl>
                                      </p:cBhvr>
                                    </p:animEffect>
                                  </p:childTnLst>
                                </p:cTn>
                              </p:par>
                              <p:par>
                                <p:cTn id="47" presetID="3" presetClass="entr" presetSubtype="1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linds(horizontal)">
                                      <p:cBhvr>
                                        <p:cTn id="49" dur="500"/>
                                        <p:tgtEl>
                                          <p:spTgt spid="9"/>
                                        </p:tgtEl>
                                      </p:cBhvr>
                                    </p:animEffect>
                                  </p:childTnLst>
                                </p:cTn>
                              </p:par>
                              <p:par>
                                <p:cTn id="50" presetID="3" presetClass="entr" presetSubtype="1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par>
                                <p:cTn id="53" presetID="3" presetClass="entr" presetSubtype="1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linds(horizont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linds(horizontal)">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blinds(horizontal)">
                                      <p:cBhvr>
                                        <p:cTn id="65" dur="5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blinds(horizontal)">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linds(horizontal)">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blinds(horizontal)">
                                      <p:cBhvr>
                                        <p:cTn id="80" dur="5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blinds(horizontal)">
                                      <p:cBhvr>
                                        <p:cTn id="85" dur="500"/>
                                        <p:tgtEl>
                                          <p:spTgt spid="4"/>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blinds(horizontal)">
                                      <p:cBhvr>
                                        <p:cTn id="90" dur="500"/>
                                        <p:tgtEl>
                                          <p:spTgt spid="12"/>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blinds(horizontal)">
                                      <p:cBhvr>
                                        <p:cTn id="95" dur="500"/>
                                        <p:tgtEl>
                                          <p:spTgt spid="19"/>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blinds(horizontal)">
                                      <p:cBhvr>
                                        <p:cTn id="100" dur="500"/>
                                        <p:tgtEl>
                                          <p:spTgt spid="20"/>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blinds(horizontal)">
                                      <p:cBhvr>
                                        <p:cTn id="105" dur="500"/>
                                        <p:tgtEl>
                                          <p:spTgt spid="21"/>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blinds(horizontal)">
                                      <p:cBhvr>
                                        <p:cTn id="110" dur="500"/>
                                        <p:tgtEl>
                                          <p:spTgt spid="14"/>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blinds(horizontal)">
                                      <p:cBhvr>
                                        <p:cTn id="115" dur="500"/>
                                        <p:tgtEl>
                                          <p:spTgt spid="18"/>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blinds(horizontal)">
                                      <p:cBhvr>
                                        <p:cTn id="120" dur="500"/>
                                        <p:tgtEl>
                                          <p:spTgt spid="13"/>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nodeType="click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blinds(horizontal)">
                                      <p:cBhvr>
                                        <p:cTn id="125" dur="500"/>
                                        <p:tgtEl>
                                          <p:spTgt spid="22"/>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nodeType="clickEffect">
                                  <p:stCondLst>
                                    <p:cond delay="0"/>
                                  </p:stCondLst>
                                  <p:childTnLst>
                                    <p:set>
                                      <p:cBhvr>
                                        <p:cTn id="129" dur="1" fill="hold">
                                          <p:stCondLst>
                                            <p:cond delay="0"/>
                                          </p:stCondLst>
                                        </p:cTn>
                                        <p:tgtEl>
                                          <p:spTgt spid="23"/>
                                        </p:tgtEl>
                                        <p:attrNameLst>
                                          <p:attrName>style.visibility</p:attrName>
                                        </p:attrNameLst>
                                      </p:cBhvr>
                                      <p:to>
                                        <p:strVal val="visible"/>
                                      </p:to>
                                    </p:set>
                                    <p:animEffect transition="in" filter="blinds(horizontal)">
                                      <p:cBhvr>
                                        <p:cTn id="130" dur="500"/>
                                        <p:tgtEl>
                                          <p:spTgt spid="23"/>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nodeType="click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blinds(horizontal)">
                                      <p:cBhvr>
                                        <p:cTn id="135" dur="500"/>
                                        <p:tgtEl>
                                          <p:spTgt spid="28"/>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nodeType="clickEffect">
                                  <p:stCondLst>
                                    <p:cond delay="0"/>
                                  </p:stCondLst>
                                  <p:childTnLst>
                                    <p:set>
                                      <p:cBhvr>
                                        <p:cTn id="139" dur="1" fill="hold">
                                          <p:stCondLst>
                                            <p:cond delay="0"/>
                                          </p:stCondLst>
                                        </p:cTn>
                                        <p:tgtEl>
                                          <p:spTgt spid="24"/>
                                        </p:tgtEl>
                                        <p:attrNameLst>
                                          <p:attrName>style.visibility</p:attrName>
                                        </p:attrNameLst>
                                      </p:cBhvr>
                                      <p:to>
                                        <p:strVal val="visible"/>
                                      </p:to>
                                    </p:set>
                                    <p:animEffect transition="in" filter="blinds(horizontal)">
                                      <p:cBhvr>
                                        <p:cTn id="1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nimBg="1"/>
      <p:bldP spid="5" grpId="0" animBg="1"/>
      <p:bldP spid="7" grpId="0" animBg="1"/>
      <p:bldP spid="15"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59DA-F655-494A-8217-0D6D348770C3}"/>
              </a:ext>
            </a:extLst>
          </p:cNvPr>
          <p:cNvSpPr>
            <a:spLocks noGrp="1"/>
          </p:cNvSpPr>
          <p:nvPr>
            <p:ph type="title"/>
          </p:nvPr>
        </p:nvSpPr>
        <p:spPr>
          <a:xfrm>
            <a:off x="217713" y="180294"/>
            <a:ext cx="8374743" cy="1764619"/>
          </a:xfrm>
        </p:spPr>
        <p:txBody>
          <a:bodyPr>
            <a:normAutofit fontScale="90000"/>
          </a:bodyPr>
          <a:lstStyle/>
          <a:p>
            <a:r>
              <a:rPr lang="en-CA" dirty="0"/>
              <a:t>practice: Suppose you have 400m of fencing to build a rectangular garden as illustrated below, what are the dimensions of the largest possible area?</a:t>
            </a:r>
          </a:p>
        </p:txBody>
      </p:sp>
      <p:sp>
        <p:nvSpPr>
          <p:cNvPr id="4" name="Rectangle 3">
            <a:extLst>
              <a:ext uri="{FF2B5EF4-FFF2-40B4-BE49-F238E27FC236}">
                <a16:creationId xmlns:a16="http://schemas.microsoft.com/office/drawing/2014/main" id="{E6DD2124-BC25-4967-8910-61DA58A23AAF}"/>
              </a:ext>
            </a:extLst>
          </p:cNvPr>
          <p:cNvSpPr/>
          <p:nvPr/>
        </p:nvSpPr>
        <p:spPr>
          <a:xfrm>
            <a:off x="515257" y="2286000"/>
            <a:ext cx="3142343" cy="2010229"/>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678F8577-78A5-4A38-A176-C01ADB5B6329}"/>
              </a:ext>
            </a:extLst>
          </p:cNvPr>
          <p:cNvSpPr/>
          <p:nvPr/>
        </p:nvSpPr>
        <p:spPr>
          <a:xfrm>
            <a:off x="1444169" y="2286000"/>
            <a:ext cx="1204685" cy="201022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F3EBB3E-D216-47DE-81FA-673026F065E9}"/>
              </a:ext>
            </a:extLst>
          </p:cNvPr>
          <p:cNvSpPr/>
          <p:nvPr/>
        </p:nvSpPr>
        <p:spPr>
          <a:xfrm>
            <a:off x="515257" y="3251200"/>
            <a:ext cx="3142343" cy="104502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E3E48819-6321-4D3D-A7CA-C87310BE0DD0}"/>
              </a:ext>
            </a:extLst>
          </p:cNvPr>
          <p:cNvPicPr>
            <a:picLocks noChangeAspect="1"/>
          </p:cNvPicPr>
          <p:nvPr/>
        </p:nvPicPr>
        <p:blipFill>
          <a:blip r:embed="rId3"/>
          <a:stretch>
            <a:fillRect/>
          </a:stretch>
        </p:blipFill>
        <p:spPr>
          <a:xfrm>
            <a:off x="611640" y="2371443"/>
            <a:ext cx="736146" cy="709214"/>
          </a:xfrm>
          <a:prstGeom prst="rect">
            <a:avLst/>
          </a:prstGeom>
        </p:spPr>
      </p:pic>
      <p:pic>
        <p:nvPicPr>
          <p:cNvPr id="8" name="Picture 7">
            <a:extLst>
              <a:ext uri="{FF2B5EF4-FFF2-40B4-BE49-F238E27FC236}">
                <a16:creationId xmlns:a16="http://schemas.microsoft.com/office/drawing/2014/main" id="{C0AC7AD3-3CEB-4EBC-9080-0FF718607146}"/>
              </a:ext>
            </a:extLst>
          </p:cNvPr>
          <p:cNvPicPr>
            <a:picLocks noChangeAspect="1"/>
          </p:cNvPicPr>
          <p:nvPr/>
        </p:nvPicPr>
        <p:blipFill>
          <a:blip r:embed="rId4"/>
          <a:stretch>
            <a:fillRect/>
          </a:stretch>
        </p:blipFill>
        <p:spPr>
          <a:xfrm>
            <a:off x="592544" y="3355748"/>
            <a:ext cx="774337" cy="835932"/>
          </a:xfrm>
          <a:prstGeom prst="rect">
            <a:avLst/>
          </a:prstGeom>
        </p:spPr>
      </p:pic>
      <p:pic>
        <p:nvPicPr>
          <p:cNvPr id="9" name="Picture 8">
            <a:extLst>
              <a:ext uri="{FF2B5EF4-FFF2-40B4-BE49-F238E27FC236}">
                <a16:creationId xmlns:a16="http://schemas.microsoft.com/office/drawing/2014/main" id="{B29F714B-B552-40A5-97E0-25CEE1A777BE}"/>
              </a:ext>
            </a:extLst>
          </p:cNvPr>
          <p:cNvPicPr>
            <a:picLocks noChangeAspect="1"/>
          </p:cNvPicPr>
          <p:nvPr/>
        </p:nvPicPr>
        <p:blipFill>
          <a:blip r:embed="rId5"/>
          <a:stretch>
            <a:fillRect/>
          </a:stretch>
        </p:blipFill>
        <p:spPr>
          <a:xfrm>
            <a:off x="1549059" y="3301276"/>
            <a:ext cx="1031195" cy="930998"/>
          </a:xfrm>
          <a:prstGeom prst="rect">
            <a:avLst/>
          </a:prstGeom>
        </p:spPr>
      </p:pic>
      <p:pic>
        <p:nvPicPr>
          <p:cNvPr id="10" name="Picture 9">
            <a:extLst>
              <a:ext uri="{FF2B5EF4-FFF2-40B4-BE49-F238E27FC236}">
                <a16:creationId xmlns:a16="http://schemas.microsoft.com/office/drawing/2014/main" id="{66FD00D3-0715-4C2F-8D1C-4372EA256FE6}"/>
              </a:ext>
            </a:extLst>
          </p:cNvPr>
          <p:cNvPicPr>
            <a:picLocks noChangeAspect="1"/>
          </p:cNvPicPr>
          <p:nvPr/>
        </p:nvPicPr>
        <p:blipFill>
          <a:blip r:embed="rId6"/>
          <a:stretch>
            <a:fillRect/>
          </a:stretch>
        </p:blipFill>
        <p:spPr>
          <a:xfrm>
            <a:off x="2853869" y="3327510"/>
            <a:ext cx="549730" cy="904764"/>
          </a:xfrm>
          <a:prstGeom prst="rect">
            <a:avLst/>
          </a:prstGeom>
        </p:spPr>
      </p:pic>
      <p:pic>
        <p:nvPicPr>
          <p:cNvPr id="11" name="Picture 10">
            <a:extLst>
              <a:ext uri="{FF2B5EF4-FFF2-40B4-BE49-F238E27FC236}">
                <a16:creationId xmlns:a16="http://schemas.microsoft.com/office/drawing/2014/main" id="{2995293A-D70F-41A3-BCEE-EEEC5B8FB114}"/>
              </a:ext>
            </a:extLst>
          </p:cNvPr>
          <p:cNvPicPr>
            <a:picLocks noChangeAspect="1"/>
          </p:cNvPicPr>
          <p:nvPr/>
        </p:nvPicPr>
        <p:blipFill>
          <a:blip r:embed="rId7"/>
          <a:stretch>
            <a:fillRect/>
          </a:stretch>
        </p:blipFill>
        <p:spPr>
          <a:xfrm>
            <a:off x="1749080" y="2356929"/>
            <a:ext cx="539997" cy="854719"/>
          </a:xfrm>
          <a:prstGeom prst="rect">
            <a:avLst/>
          </a:prstGeom>
        </p:spPr>
      </p:pic>
      <p:pic>
        <p:nvPicPr>
          <p:cNvPr id="12" name="Picture 11">
            <a:extLst>
              <a:ext uri="{FF2B5EF4-FFF2-40B4-BE49-F238E27FC236}">
                <a16:creationId xmlns:a16="http://schemas.microsoft.com/office/drawing/2014/main" id="{FFC4923C-0159-44A3-A1B0-9E02AC532EAB}"/>
              </a:ext>
            </a:extLst>
          </p:cNvPr>
          <p:cNvPicPr>
            <a:picLocks noChangeAspect="1"/>
          </p:cNvPicPr>
          <p:nvPr/>
        </p:nvPicPr>
        <p:blipFill>
          <a:blip r:embed="rId8"/>
          <a:stretch>
            <a:fillRect/>
          </a:stretch>
        </p:blipFill>
        <p:spPr>
          <a:xfrm>
            <a:off x="2726981" y="2395042"/>
            <a:ext cx="809665" cy="747116"/>
          </a:xfrm>
          <a:prstGeom prst="rect">
            <a:avLst/>
          </a:prstGeom>
        </p:spPr>
      </p:pic>
    </p:spTree>
    <p:extLst>
      <p:ext uri="{BB962C8B-B14F-4D97-AF65-F5344CB8AC3E}">
        <p14:creationId xmlns:p14="http://schemas.microsoft.com/office/powerpoint/2010/main" val="3533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3D062-4E51-4CD8-BA4E-5EDB42158F5A}"/>
              </a:ext>
            </a:extLst>
          </p:cNvPr>
          <p:cNvSpPr>
            <a:spLocks noGrp="1"/>
          </p:cNvSpPr>
          <p:nvPr>
            <p:ph sz="quarter" idx="1"/>
          </p:nvPr>
        </p:nvSpPr>
        <p:spPr>
          <a:xfrm>
            <a:off x="206587" y="231986"/>
            <a:ext cx="8619066" cy="1678094"/>
          </a:xfrm>
        </p:spPr>
        <p:txBody>
          <a:bodyPr/>
          <a:lstStyle/>
          <a:p>
            <a:pPr marL="0" indent="0">
              <a:buNone/>
            </a:pPr>
            <a:r>
              <a:rPr lang="en-CA" dirty="0"/>
              <a:t>Ex: A farmer plans to build a giant rectangular enclosure with “m” rows of fence and “n” columns </a:t>
            </a:r>
            <a:r>
              <a:rPr lang="en-CA"/>
              <a:t>of fence.  </a:t>
            </a:r>
            <a:r>
              <a:rPr lang="en-CA" dirty="0"/>
              <a:t>If there is 20,000 meters of fencing, then what is the maximum area of the enclosure in terms of “m” and “n”?</a:t>
            </a:r>
          </a:p>
        </p:txBody>
      </p:sp>
    </p:spTree>
    <p:extLst>
      <p:ext uri="{BB962C8B-B14F-4D97-AF65-F5344CB8AC3E}">
        <p14:creationId xmlns:p14="http://schemas.microsoft.com/office/powerpoint/2010/main" val="325546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BAF1-C0E8-459F-944C-F97CFBB4F09C}"/>
              </a:ext>
            </a:extLst>
          </p:cNvPr>
          <p:cNvSpPr>
            <a:spLocks noGrp="1"/>
          </p:cNvSpPr>
          <p:nvPr>
            <p:ph type="title"/>
          </p:nvPr>
        </p:nvSpPr>
        <p:spPr>
          <a:xfrm>
            <a:off x="228600" y="76200"/>
            <a:ext cx="7467600" cy="563562"/>
          </a:xfrm>
        </p:spPr>
        <p:txBody>
          <a:bodyPr>
            <a:normAutofit fontScale="90000"/>
          </a:bodyPr>
          <a:lstStyle/>
          <a:p>
            <a:br>
              <a:rPr lang="en-CA" dirty="0"/>
            </a:br>
            <a:r>
              <a:rPr lang="en-CA" dirty="0"/>
              <a:t>II) applications of Quadratic Functions: </a:t>
            </a:r>
          </a:p>
        </p:txBody>
      </p:sp>
      <p:sp>
        <p:nvSpPr>
          <p:cNvPr id="3" name="Content Placeholder 2">
            <a:extLst>
              <a:ext uri="{FF2B5EF4-FFF2-40B4-BE49-F238E27FC236}">
                <a16:creationId xmlns:a16="http://schemas.microsoft.com/office/drawing/2014/main" id="{9AF182B1-43F2-421C-AC0A-2EFE5FF34226}"/>
              </a:ext>
            </a:extLst>
          </p:cNvPr>
          <p:cNvSpPr>
            <a:spLocks noGrp="1"/>
          </p:cNvSpPr>
          <p:nvPr>
            <p:ph sz="quarter" idx="1"/>
          </p:nvPr>
        </p:nvSpPr>
        <p:spPr>
          <a:xfrm>
            <a:off x="304800" y="838200"/>
            <a:ext cx="8382000" cy="5635752"/>
          </a:xfrm>
        </p:spPr>
        <p:txBody>
          <a:bodyPr>
            <a:normAutofit/>
          </a:bodyPr>
          <a:lstStyle/>
          <a:p>
            <a:r>
              <a:rPr lang="en-CA" sz="2000" dirty="0"/>
              <a:t>There are many applications of quadratic functions, anything that has to do with maximizing or minimizing a value</a:t>
            </a:r>
          </a:p>
          <a:p>
            <a:r>
              <a:rPr lang="en-CA" sz="2000" dirty="0"/>
              <a:t>Finance and Business:</a:t>
            </a:r>
          </a:p>
          <a:p>
            <a:pPr lvl="1"/>
            <a:r>
              <a:rPr lang="en-CA" sz="2000" dirty="0" err="1"/>
              <a:t>Ie</a:t>
            </a:r>
            <a:r>
              <a:rPr lang="en-CA" sz="2000" dirty="0"/>
              <a:t>: Maximize Revenue and Profit</a:t>
            </a:r>
            <a:br>
              <a:rPr lang="en-CA" sz="2000" dirty="0"/>
            </a:br>
            <a:endParaRPr lang="en-CA" sz="2000" dirty="0"/>
          </a:p>
          <a:p>
            <a:r>
              <a:rPr lang="en-CA" sz="2000" dirty="0"/>
              <a:t>Construction and Infrastructure</a:t>
            </a:r>
          </a:p>
          <a:p>
            <a:pPr lvl="1"/>
            <a:r>
              <a:rPr lang="en-CA" sz="2000" dirty="0"/>
              <a:t>Maximize the area of a park, building, room</a:t>
            </a:r>
            <a:br>
              <a:rPr lang="en-CA" sz="2000" dirty="0"/>
            </a:br>
            <a:endParaRPr lang="en-CA" sz="2000" dirty="0"/>
          </a:p>
          <a:p>
            <a:r>
              <a:rPr lang="en-CA" sz="2000" dirty="0"/>
              <a:t>Coding and Programming</a:t>
            </a:r>
          </a:p>
          <a:p>
            <a:pPr lvl="1"/>
            <a:r>
              <a:rPr lang="en-CA" sz="2000" dirty="0"/>
              <a:t>Maximize efficiency: minimize the amount of resources to perform a task</a:t>
            </a:r>
          </a:p>
          <a:p>
            <a:r>
              <a:rPr lang="en-CA" sz="2000" dirty="0"/>
              <a:t>In general, you will have two equations, plug one equation into the other to make a quadratic function</a:t>
            </a:r>
          </a:p>
          <a:p>
            <a:r>
              <a:rPr lang="en-CA" sz="2000" dirty="0"/>
              <a:t>The quadratic function will be used the find the maximum or minimum of something: area, product, </a:t>
            </a:r>
          </a:p>
          <a:p>
            <a:r>
              <a:rPr lang="en-CA" sz="2000" dirty="0"/>
              <a:t>Use CTS or XAV or  -b/2a to find the vertex</a:t>
            </a:r>
          </a:p>
        </p:txBody>
      </p:sp>
    </p:spTree>
    <p:extLst>
      <p:ext uri="{BB962C8B-B14F-4D97-AF65-F5344CB8AC3E}">
        <p14:creationId xmlns:p14="http://schemas.microsoft.com/office/powerpoint/2010/main" val="378283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274638"/>
            <a:ext cx="7733731" cy="475989"/>
          </a:xfrm>
        </p:spPr>
        <p:txBody>
          <a:bodyPr>
            <a:normAutofit/>
          </a:bodyPr>
          <a:lstStyle/>
          <a:p>
            <a:r>
              <a:rPr lang="en-CA" sz="2500" dirty="0"/>
              <a:t>III) Common terms:</a:t>
            </a:r>
          </a:p>
        </p:txBody>
      </p:sp>
      <p:sp>
        <p:nvSpPr>
          <p:cNvPr id="3" name="Content Placeholder 2"/>
          <p:cNvSpPr>
            <a:spLocks noGrp="1"/>
          </p:cNvSpPr>
          <p:nvPr>
            <p:ph sz="quarter" idx="1"/>
          </p:nvPr>
        </p:nvSpPr>
        <p:spPr>
          <a:xfrm>
            <a:off x="191070" y="771624"/>
            <a:ext cx="7675673" cy="5346147"/>
          </a:xfrm>
        </p:spPr>
        <p:txBody>
          <a:bodyPr>
            <a:normAutofit/>
          </a:bodyPr>
          <a:lstStyle/>
          <a:p>
            <a:r>
              <a:rPr lang="en-CA" sz="2200" dirty="0"/>
              <a:t>Sum </a:t>
            </a:r>
            <a:r>
              <a:rPr lang="en-CA" sz="2200" dirty="0">
                <a:sym typeface="Wingdings" pitchFamily="2" charset="2"/>
              </a:rPr>
              <a:t> Add	, sum of two numbers is 10</a:t>
            </a:r>
          </a:p>
          <a:p>
            <a:pPr marL="0" indent="0">
              <a:buNone/>
            </a:pPr>
            <a:r>
              <a:rPr lang="en-CA" sz="2200" dirty="0">
                <a:sym typeface="Wingdings" pitchFamily="2" charset="2"/>
              </a:rPr>
              <a:t>	       </a:t>
            </a:r>
          </a:p>
          <a:p>
            <a:r>
              <a:rPr lang="en-CA" sz="2200" dirty="0">
                <a:sym typeface="Wingdings" pitchFamily="2" charset="2"/>
              </a:rPr>
              <a:t>Difference  Subtract, the diff. of two numbers is 8</a:t>
            </a:r>
            <a:br>
              <a:rPr lang="en-CA" sz="2200" dirty="0">
                <a:sym typeface="Wingdings" pitchFamily="2" charset="2"/>
              </a:rPr>
            </a:br>
            <a:br>
              <a:rPr lang="en-CA" sz="2200" dirty="0">
                <a:sym typeface="Wingdings" pitchFamily="2" charset="2"/>
              </a:rPr>
            </a:br>
            <a:endParaRPr lang="en-CA" sz="2200" dirty="0">
              <a:sym typeface="Wingdings" pitchFamily="2" charset="2"/>
            </a:endParaRPr>
          </a:p>
          <a:p>
            <a:r>
              <a:rPr lang="en-CA" sz="2200" dirty="0">
                <a:sym typeface="Wingdings" pitchFamily="2" charset="2"/>
              </a:rPr>
              <a:t>Product  Multiply, the product of two numbers is a maximum value</a:t>
            </a:r>
            <a:br>
              <a:rPr lang="en-CA" sz="2200" dirty="0">
                <a:sym typeface="Wingdings" pitchFamily="2" charset="2"/>
              </a:rPr>
            </a:br>
            <a:endParaRPr lang="en-CA" sz="2200" dirty="0">
              <a:sym typeface="Wingdings" pitchFamily="2" charset="2"/>
            </a:endParaRPr>
          </a:p>
          <a:p>
            <a:r>
              <a:rPr lang="en-CA" sz="2200" dirty="0">
                <a:sym typeface="Wingdings" pitchFamily="2" charset="2"/>
              </a:rPr>
              <a:t>Sum of their squares  Square the numbers &amp; then add them, the sum of their squares is a minimum</a:t>
            </a:r>
          </a:p>
          <a:p>
            <a:pPr marL="0" indent="0" algn="r">
              <a:buNone/>
            </a:pPr>
            <a:br>
              <a:rPr lang="en-CA" sz="2200" dirty="0">
                <a:sym typeface="Wingdings" pitchFamily="2" charset="2"/>
              </a:rPr>
            </a:br>
            <a:endParaRPr lang="en-CA" sz="2200" dirty="0">
              <a:sym typeface="Wingdings" pitchFamily="2" charset="2"/>
            </a:endParaRPr>
          </a:p>
          <a:p>
            <a:r>
              <a:rPr lang="en-CA" sz="2200" dirty="0">
                <a:sym typeface="Wingdings" pitchFamily="2" charset="2"/>
              </a:rPr>
              <a:t>Perimeter  length of all the edges, the perimeter of a rectangle is 200m</a:t>
            </a:r>
          </a:p>
        </p:txBody>
      </p:sp>
      <p:sp>
        <p:nvSpPr>
          <p:cNvPr id="12"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3"/>
              </a:rPr>
              <a:t>www.BCMath.ca</a:t>
            </a:r>
            <a:r>
              <a:rPr lang="en-US" sz="1000" dirty="0"/>
              <a:t> </a:t>
            </a:r>
          </a:p>
        </p:txBody>
      </p:sp>
      <p:graphicFrame>
        <p:nvGraphicFramePr>
          <p:cNvPr id="13" name="Object 7">
            <a:extLst>
              <a:ext uri="{FF2B5EF4-FFF2-40B4-BE49-F238E27FC236}">
                <a16:creationId xmlns:a16="http://schemas.microsoft.com/office/drawing/2014/main" id="{0F0D22FC-1885-4986-8BED-FCAD61C7D9B8}"/>
              </a:ext>
            </a:extLst>
          </p:cNvPr>
          <p:cNvGraphicFramePr>
            <a:graphicFrameLocks noChangeAspect="1"/>
          </p:cNvGraphicFramePr>
          <p:nvPr/>
        </p:nvGraphicFramePr>
        <p:xfrm>
          <a:off x="6006874" y="832757"/>
          <a:ext cx="1279525" cy="358775"/>
        </p:xfrm>
        <a:graphic>
          <a:graphicData uri="http://schemas.openxmlformats.org/presentationml/2006/ole">
            <mc:AlternateContent xmlns:mc="http://schemas.openxmlformats.org/markup-compatibility/2006">
              <mc:Choice xmlns:v="urn:schemas-microsoft-com:vml" Requires="v">
                <p:oleObj name="Equation" r:id="rId4" imgW="1218960" imgH="342720" progId="Equation.DSMT4">
                  <p:embed/>
                </p:oleObj>
              </mc:Choice>
              <mc:Fallback>
                <p:oleObj name="Equation" r:id="rId4" imgW="1218960" imgH="342720" progId="Equation.DSMT4">
                  <p:embed/>
                  <p:pic>
                    <p:nvPicPr>
                      <p:cNvPr id="13" name="Object 7">
                        <a:extLst>
                          <a:ext uri="{FF2B5EF4-FFF2-40B4-BE49-F238E27FC236}">
                            <a16:creationId xmlns:a16="http://schemas.microsoft.com/office/drawing/2014/main" id="{0F0D22FC-1885-4986-8BED-FCAD61C7D9B8}"/>
                          </a:ext>
                        </a:extLst>
                      </p:cNvPr>
                      <p:cNvPicPr>
                        <a:picLocks noChangeAspect="1" noChangeArrowheads="1"/>
                      </p:cNvPicPr>
                      <p:nvPr/>
                    </p:nvPicPr>
                    <p:blipFill>
                      <a:blip r:embed="rId5"/>
                      <a:srcRect/>
                      <a:stretch>
                        <a:fillRect/>
                      </a:stretch>
                    </p:blipFill>
                    <p:spPr bwMode="auto">
                      <a:xfrm>
                        <a:off x="6006874" y="832757"/>
                        <a:ext cx="1279525" cy="358775"/>
                      </a:xfrm>
                      <a:prstGeom prst="rect">
                        <a:avLst/>
                      </a:prstGeom>
                      <a:noFill/>
                    </p:spPr>
                  </p:pic>
                </p:oleObj>
              </mc:Fallback>
            </mc:AlternateContent>
          </a:graphicData>
        </a:graphic>
      </p:graphicFrame>
      <p:graphicFrame>
        <p:nvGraphicFramePr>
          <p:cNvPr id="14" name="Object 7">
            <a:extLst>
              <a:ext uri="{FF2B5EF4-FFF2-40B4-BE49-F238E27FC236}">
                <a16:creationId xmlns:a16="http://schemas.microsoft.com/office/drawing/2014/main" id="{2AA5B864-229A-4196-AD5B-6822291A13EA}"/>
              </a:ext>
            </a:extLst>
          </p:cNvPr>
          <p:cNvGraphicFramePr>
            <a:graphicFrameLocks noChangeAspect="1"/>
          </p:cNvGraphicFramePr>
          <p:nvPr/>
        </p:nvGraphicFramePr>
        <p:xfrm>
          <a:off x="2301421" y="2128073"/>
          <a:ext cx="1130300" cy="365562"/>
        </p:xfrm>
        <a:graphic>
          <a:graphicData uri="http://schemas.openxmlformats.org/presentationml/2006/ole">
            <mc:AlternateContent xmlns:mc="http://schemas.openxmlformats.org/markup-compatibility/2006">
              <mc:Choice xmlns:v="urn:schemas-microsoft-com:vml" Requires="v">
                <p:oleObj name="Equation" r:id="rId6" imgW="1079280" imgH="342720" progId="Equation.DSMT4">
                  <p:embed/>
                </p:oleObj>
              </mc:Choice>
              <mc:Fallback>
                <p:oleObj name="Equation" r:id="rId6" imgW="1079280" imgH="342720" progId="Equation.DSMT4">
                  <p:embed/>
                  <p:pic>
                    <p:nvPicPr>
                      <p:cNvPr id="14" name="Object 7">
                        <a:extLst>
                          <a:ext uri="{FF2B5EF4-FFF2-40B4-BE49-F238E27FC236}">
                            <a16:creationId xmlns:a16="http://schemas.microsoft.com/office/drawing/2014/main" id="{2AA5B864-229A-4196-AD5B-6822291A13EA}"/>
                          </a:ext>
                        </a:extLst>
                      </p:cNvPr>
                      <p:cNvPicPr>
                        <a:picLocks noChangeAspect="1" noChangeArrowheads="1"/>
                      </p:cNvPicPr>
                      <p:nvPr/>
                    </p:nvPicPr>
                    <p:blipFill>
                      <a:blip r:embed="rId7"/>
                      <a:srcRect/>
                      <a:stretch>
                        <a:fillRect/>
                      </a:stretch>
                    </p:blipFill>
                    <p:spPr bwMode="auto">
                      <a:xfrm>
                        <a:off x="2301421" y="2128073"/>
                        <a:ext cx="1130300" cy="365562"/>
                      </a:xfrm>
                      <a:prstGeom prst="rect">
                        <a:avLst/>
                      </a:prstGeom>
                      <a:noFill/>
                    </p:spPr>
                  </p:pic>
                </p:oleObj>
              </mc:Fallback>
            </mc:AlternateContent>
          </a:graphicData>
        </a:graphic>
      </p:graphicFrame>
      <p:graphicFrame>
        <p:nvGraphicFramePr>
          <p:cNvPr id="15" name="Object 7">
            <a:extLst>
              <a:ext uri="{FF2B5EF4-FFF2-40B4-BE49-F238E27FC236}">
                <a16:creationId xmlns:a16="http://schemas.microsoft.com/office/drawing/2014/main" id="{4364FC13-C1A7-45E0-9557-6C5D64A8C28E}"/>
              </a:ext>
            </a:extLst>
          </p:cNvPr>
          <p:cNvGraphicFramePr>
            <a:graphicFrameLocks noChangeAspect="1"/>
          </p:cNvGraphicFramePr>
          <p:nvPr/>
        </p:nvGraphicFramePr>
        <p:xfrm>
          <a:off x="3261916" y="3320126"/>
          <a:ext cx="1182687" cy="361950"/>
        </p:xfrm>
        <a:graphic>
          <a:graphicData uri="http://schemas.openxmlformats.org/presentationml/2006/ole">
            <mc:AlternateContent xmlns:mc="http://schemas.openxmlformats.org/markup-compatibility/2006">
              <mc:Choice xmlns:v="urn:schemas-microsoft-com:vml" Requires="v">
                <p:oleObj name="Equation" r:id="rId8" imgW="1130040" imgH="342720" progId="Equation.DSMT4">
                  <p:embed/>
                </p:oleObj>
              </mc:Choice>
              <mc:Fallback>
                <p:oleObj name="Equation" r:id="rId8" imgW="1130040" imgH="342720" progId="Equation.DSMT4">
                  <p:embed/>
                  <p:pic>
                    <p:nvPicPr>
                      <p:cNvPr id="15" name="Object 7">
                        <a:extLst>
                          <a:ext uri="{FF2B5EF4-FFF2-40B4-BE49-F238E27FC236}">
                            <a16:creationId xmlns:a16="http://schemas.microsoft.com/office/drawing/2014/main" id="{4364FC13-C1A7-45E0-9557-6C5D64A8C28E}"/>
                          </a:ext>
                        </a:extLst>
                      </p:cNvPr>
                      <p:cNvPicPr>
                        <a:picLocks noChangeAspect="1" noChangeArrowheads="1"/>
                      </p:cNvPicPr>
                      <p:nvPr/>
                    </p:nvPicPr>
                    <p:blipFill>
                      <a:blip r:embed="rId9"/>
                      <a:srcRect/>
                      <a:stretch>
                        <a:fillRect/>
                      </a:stretch>
                    </p:blipFill>
                    <p:spPr bwMode="auto">
                      <a:xfrm>
                        <a:off x="3261916" y="3320126"/>
                        <a:ext cx="1182687" cy="361950"/>
                      </a:xfrm>
                      <a:prstGeom prst="rect">
                        <a:avLst/>
                      </a:prstGeom>
                      <a:noFill/>
                    </p:spPr>
                  </p:pic>
                </p:oleObj>
              </mc:Fallback>
            </mc:AlternateContent>
          </a:graphicData>
        </a:graphic>
      </p:graphicFrame>
      <p:graphicFrame>
        <p:nvGraphicFramePr>
          <p:cNvPr id="16" name="Object 7">
            <a:extLst>
              <a:ext uri="{FF2B5EF4-FFF2-40B4-BE49-F238E27FC236}">
                <a16:creationId xmlns:a16="http://schemas.microsoft.com/office/drawing/2014/main" id="{25D9CBFC-9D68-4A90-AE27-1957B6FF55F7}"/>
              </a:ext>
            </a:extLst>
          </p:cNvPr>
          <p:cNvGraphicFramePr>
            <a:graphicFrameLocks noChangeAspect="1"/>
          </p:cNvGraphicFramePr>
          <p:nvPr/>
        </p:nvGraphicFramePr>
        <p:xfrm>
          <a:off x="3261916" y="6049785"/>
          <a:ext cx="1655762" cy="293688"/>
        </p:xfrm>
        <a:graphic>
          <a:graphicData uri="http://schemas.openxmlformats.org/presentationml/2006/ole">
            <mc:AlternateContent xmlns:mc="http://schemas.openxmlformats.org/markup-compatibility/2006">
              <mc:Choice xmlns:v="urn:schemas-microsoft-com:vml" Requires="v">
                <p:oleObj name="Equation" r:id="rId10" imgW="1587240" imgH="279360" progId="Equation.DSMT4">
                  <p:embed/>
                </p:oleObj>
              </mc:Choice>
              <mc:Fallback>
                <p:oleObj name="Equation" r:id="rId10" imgW="1587240" imgH="279360" progId="Equation.DSMT4">
                  <p:embed/>
                  <p:pic>
                    <p:nvPicPr>
                      <p:cNvPr id="16" name="Object 7">
                        <a:extLst>
                          <a:ext uri="{FF2B5EF4-FFF2-40B4-BE49-F238E27FC236}">
                            <a16:creationId xmlns:a16="http://schemas.microsoft.com/office/drawing/2014/main" id="{25D9CBFC-9D68-4A90-AE27-1957B6FF55F7}"/>
                          </a:ext>
                        </a:extLst>
                      </p:cNvPr>
                      <p:cNvPicPr>
                        <a:picLocks noChangeAspect="1" noChangeArrowheads="1"/>
                      </p:cNvPicPr>
                      <p:nvPr/>
                    </p:nvPicPr>
                    <p:blipFill>
                      <a:blip r:embed="rId11"/>
                      <a:srcRect/>
                      <a:stretch>
                        <a:fillRect/>
                      </a:stretch>
                    </p:blipFill>
                    <p:spPr bwMode="auto">
                      <a:xfrm>
                        <a:off x="3261916" y="6049785"/>
                        <a:ext cx="1655762" cy="293688"/>
                      </a:xfrm>
                      <a:prstGeom prst="rect">
                        <a:avLst/>
                      </a:prstGeom>
                      <a:noFill/>
                    </p:spPr>
                  </p:pic>
                </p:oleObj>
              </mc:Fallback>
            </mc:AlternateContent>
          </a:graphicData>
        </a:graphic>
      </p:graphicFrame>
      <p:graphicFrame>
        <p:nvGraphicFramePr>
          <p:cNvPr id="17" name="Object 7">
            <a:extLst>
              <a:ext uri="{FF2B5EF4-FFF2-40B4-BE49-F238E27FC236}">
                <a16:creationId xmlns:a16="http://schemas.microsoft.com/office/drawing/2014/main" id="{CED5EE46-C446-4999-86C8-AE3374204225}"/>
              </a:ext>
            </a:extLst>
          </p:cNvPr>
          <p:cNvGraphicFramePr>
            <a:graphicFrameLocks noChangeAspect="1"/>
          </p:cNvGraphicFramePr>
          <p:nvPr/>
        </p:nvGraphicFramePr>
        <p:xfrm>
          <a:off x="3195241" y="4728430"/>
          <a:ext cx="1754187" cy="428625"/>
        </p:xfrm>
        <a:graphic>
          <a:graphicData uri="http://schemas.openxmlformats.org/presentationml/2006/ole">
            <mc:AlternateContent xmlns:mc="http://schemas.openxmlformats.org/markup-compatibility/2006">
              <mc:Choice xmlns:v="urn:schemas-microsoft-com:vml" Requires="v">
                <p:oleObj name="Equation" r:id="rId12" imgW="1676160" imgH="406080" progId="Equation.DSMT4">
                  <p:embed/>
                </p:oleObj>
              </mc:Choice>
              <mc:Fallback>
                <p:oleObj name="Equation" r:id="rId12" imgW="1676160" imgH="406080" progId="Equation.DSMT4">
                  <p:embed/>
                  <p:pic>
                    <p:nvPicPr>
                      <p:cNvPr id="17" name="Object 7">
                        <a:extLst>
                          <a:ext uri="{FF2B5EF4-FFF2-40B4-BE49-F238E27FC236}">
                            <a16:creationId xmlns:a16="http://schemas.microsoft.com/office/drawing/2014/main" id="{CED5EE46-C446-4999-86C8-AE3374204225}"/>
                          </a:ext>
                        </a:extLst>
                      </p:cNvPr>
                      <p:cNvPicPr>
                        <a:picLocks noChangeAspect="1" noChangeArrowheads="1"/>
                      </p:cNvPicPr>
                      <p:nvPr/>
                    </p:nvPicPr>
                    <p:blipFill>
                      <a:blip r:embed="rId13"/>
                      <a:srcRect/>
                      <a:stretch>
                        <a:fillRect/>
                      </a:stretch>
                    </p:blipFill>
                    <p:spPr bwMode="auto">
                      <a:xfrm>
                        <a:off x="3195241" y="4728430"/>
                        <a:ext cx="1754187" cy="428625"/>
                      </a:xfrm>
                      <a:prstGeom prst="rect">
                        <a:avLst/>
                      </a:prstGeom>
                      <a:noFill/>
                    </p:spPr>
                  </p:pic>
                </p:oleObj>
              </mc:Fallback>
            </mc:AlternateContent>
          </a:graphicData>
        </a:graphic>
      </p:graphicFrame>
      <p:graphicFrame>
        <p:nvGraphicFramePr>
          <p:cNvPr id="18" name="Object 7">
            <a:extLst>
              <a:ext uri="{FF2B5EF4-FFF2-40B4-BE49-F238E27FC236}">
                <a16:creationId xmlns:a16="http://schemas.microsoft.com/office/drawing/2014/main" id="{2B9699A9-4511-4D1D-9127-82941C5158F0}"/>
              </a:ext>
            </a:extLst>
          </p:cNvPr>
          <p:cNvGraphicFramePr>
            <a:graphicFrameLocks noChangeAspect="1"/>
          </p:cNvGraphicFramePr>
          <p:nvPr/>
        </p:nvGraphicFramePr>
        <p:xfrm>
          <a:off x="4352528" y="2117716"/>
          <a:ext cx="1130300" cy="365562"/>
        </p:xfrm>
        <a:graphic>
          <a:graphicData uri="http://schemas.openxmlformats.org/presentationml/2006/ole">
            <mc:AlternateContent xmlns:mc="http://schemas.openxmlformats.org/markup-compatibility/2006">
              <mc:Choice xmlns:v="urn:schemas-microsoft-com:vml" Requires="v">
                <p:oleObj name="Equation" r:id="rId14" imgW="1079280" imgH="342720" progId="Equation.DSMT4">
                  <p:embed/>
                </p:oleObj>
              </mc:Choice>
              <mc:Fallback>
                <p:oleObj name="Equation" r:id="rId14" imgW="1079280" imgH="342720" progId="Equation.DSMT4">
                  <p:embed/>
                  <p:pic>
                    <p:nvPicPr>
                      <p:cNvPr id="18" name="Object 7">
                        <a:extLst>
                          <a:ext uri="{FF2B5EF4-FFF2-40B4-BE49-F238E27FC236}">
                            <a16:creationId xmlns:a16="http://schemas.microsoft.com/office/drawing/2014/main" id="{2B9699A9-4511-4D1D-9127-82941C5158F0}"/>
                          </a:ext>
                        </a:extLst>
                      </p:cNvPr>
                      <p:cNvPicPr>
                        <a:picLocks noChangeAspect="1" noChangeArrowheads="1"/>
                      </p:cNvPicPr>
                      <p:nvPr/>
                    </p:nvPicPr>
                    <p:blipFill>
                      <a:blip r:embed="rId15"/>
                      <a:srcRect/>
                      <a:stretch>
                        <a:fillRect/>
                      </a:stretch>
                    </p:blipFill>
                    <p:spPr bwMode="auto">
                      <a:xfrm>
                        <a:off x="4352528" y="2117716"/>
                        <a:ext cx="1130300" cy="365562"/>
                      </a:xfrm>
                      <a:prstGeom prst="rect">
                        <a:avLst/>
                      </a:prstGeom>
                      <a:noFill/>
                    </p:spPr>
                  </p:pic>
                </p:oleObj>
              </mc:Fallback>
            </mc:AlternateContent>
          </a:graphicData>
        </a:graphic>
      </p:graphicFrame>
    </p:spTree>
    <p:extLst>
      <p:ext uri="{BB962C8B-B14F-4D97-AF65-F5344CB8AC3E}">
        <p14:creationId xmlns:p14="http://schemas.microsoft.com/office/powerpoint/2010/main" val="45827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linds(horizontal)">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blinds(horizontal)">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228600" y="905933"/>
            <a:ext cx="8105775" cy="968375"/>
          </a:xfrm>
        </p:spPr>
        <p:txBody>
          <a:bodyPr/>
          <a:lstStyle/>
          <a:p>
            <a:pPr>
              <a:buFontTx/>
              <a:buNone/>
            </a:pPr>
            <a:r>
              <a:rPr lang="en-CA" dirty="0"/>
              <a:t>Ex: The sum of two numbers is 80.  Their product is 1500.  Answer the following Questions: </a:t>
            </a:r>
          </a:p>
        </p:txBody>
      </p:sp>
      <p:sp>
        <p:nvSpPr>
          <p:cNvPr id="28" name="Rectangle 3">
            <a:extLst>
              <a:ext uri="{FF2B5EF4-FFF2-40B4-BE49-F238E27FC236}">
                <a16:creationId xmlns:a16="http://schemas.microsoft.com/office/drawing/2014/main" id="{E58F5F3A-89F2-4583-9621-BBB842F857C9}"/>
              </a:ext>
            </a:extLst>
          </p:cNvPr>
          <p:cNvSpPr txBox="1">
            <a:spLocks noChangeArrowheads="1"/>
          </p:cNvSpPr>
          <p:nvPr/>
        </p:nvSpPr>
        <p:spPr>
          <a:xfrm>
            <a:off x="228600" y="1972733"/>
            <a:ext cx="8105775" cy="471932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Tx/>
              <a:buNone/>
            </a:pPr>
            <a:r>
              <a:rPr lang="en-CA" dirty="0" err="1"/>
              <a:t>i</a:t>
            </a:r>
            <a:r>
              <a:rPr lang="en-CA" dirty="0"/>
              <a:t>) Write an expression for the two values</a:t>
            </a:r>
          </a:p>
          <a:p>
            <a:pPr>
              <a:buFontTx/>
              <a:buNone/>
            </a:pPr>
            <a:br>
              <a:rPr lang="en-CA" dirty="0"/>
            </a:br>
            <a:endParaRPr lang="en-CA" dirty="0"/>
          </a:p>
          <a:p>
            <a:pPr>
              <a:buFontTx/>
              <a:buNone/>
            </a:pPr>
            <a:r>
              <a:rPr lang="en-CA" dirty="0"/>
              <a:t>ii) Write an expression for the product</a:t>
            </a:r>
          </a:p>
          <a:p>
            <a:pPr>
              <a:buFontTx/>
              <a:buNone/>
            </a:pPr>
            <a:br>
              <a:rPr lang="en-CA" dirty="0"/>
            </a:br>
            <a:endParaRPr lang="en-CA" dirty="0"/>
          </a:p>
          <a:p>
            <a:pPr>
              <a:buFontTx/>
              <a:buNone/>
            </a:pPr>
            <a:r>
              <a:rPr lang="en-CA" dirty="0"/>
              <a:t>iii) Find the two numbers</a:t>
            </a:r>
          </a:p>
          <a:p>
            <a:pPr>
              <a:buFontTx/>
              <a:buNone/>
            </a:pPr>
            <a:br>
              <a:rPr lang="en-CA" dirty="0"/>
            </a:br>
            <a:endParaRPr lang="en-CA" dirty="0"/>
          </a:p>
          <a:p>
            <a:pPr>
              <a:buFontTx/>
              <a:buNone/>
            </a:pPr>
            <a:r>
              <a:rPr lang="en-CA" dirty="0"/>
              <a:t>iv) Suppose the product is a different value.  What is the largest product that is possible?</a:t>
            </a:r>
          </a:p>
          <a:p>
            <a:pPr>
              <a:buFontTx/>
              <a:buNone/>
            </a:pPr>
            <a:endParaRPr lang="en-CA" dirty="0"/>
          </a:p>
        </p:txBody>
      </p:sp>
      <p:graphicFrame>
        <p:nvGraphicFramePr>
          <p:cNvPr id="30" name="Object 7">
            <a:extLst>
              <a:ext uri="{FF2B5EF4-FFF2-40B4-BE49-F238E27FC236}">
                <a16:creationId xmlns:a16="http://schemas.microsoft.com/office/drawing/2014/main" id="{CF6EFDD9-B902-4709-BE4B-847214CD0C11}"/>
              </a:ext>
            </a:extLst>
          </p:cNvPr>
          <p:cNvGraphicFramePr>
            <a:graphicFrameLocks noChangeAspect="1"/>
          </p:cNvGraphicFramePr>
          <p:nvPr>
            <p:extLst>
              <p:ext uri="{D42A27DB-BD31-4B8C-83A1-F6EECF244321}">
                <p14:modId xmlns:p14="http://schemas.microsoft.com/office/powerpoint/2010/main" val="2668552767"/>
              </p:ext>
            </p:extLst>
          </p:nvPr>
        </p:nvGraphicFramePr>
        <p:xfrm>
          <a:off x="273050" y="2429933"/>
          <a:ext cx="1668463" cy="439737"/>
        </p:xfrm>
        <a:graphic>
          <a:graphicData uri="http://schemas.openxmlformats.org/presentationml/2006/ole">
            <mc:AlternateContent xmlns:mc="http://schemas.openxmlformats.org/markup-compatibility/2006">
              <mc:Choice xmlns:v="urn:schemas-microsoft-com:vml" Requires="v">
                <p:oleObj name="Equation" r:id="rId3" imgW="1307880" imgH="342720" progId="Equation.DSMT4">
                  <p:embed/>
                </p:oleObj>
              </mc:Choice>
              <mc:Fallback>
                <p:oleObj name="Equation" r:id="rId3" imgW="1307880" imgH="342720" progId="Equation.DSMT4">
                  <p:embed/>
                  <p:pic>
                    <p:nvPicPr>
                      <p:cNvPr id="30" name="Object 7">
                        <a:extLst>
                          <a:ext uri="{FF2B5EF4-FFF2-40B4-BE49-F238E27FC236}">
                            <a16:creationId xmlns:a16="http://schemas.microsoft.com/office/drawing/2014/main" id="{CF6EFDD9-B902-4709-BE4B-847214CD0C11}"/>
                          </a:ext>
                        </a:extLst>
                      </p:cNvPr>
                      <p:cNvPicPr>
                        <a:picLocks noChangeAspect="1" noChangeArrowheads="1"/>
                      </p:cNvPicPr>
                      <p:nvPr/>
                    </p:nvPicPr>
                    <p:blipFill>
                      <a:blip r:embed="rId4"/>
                      <a:srcRect/>
                      <a:stretch>
                        <a:fillRect/>
                      </a:stretch>
                    </p:blipFill>
                    <p:spPr bwMode="auto">
                      <a:xfrm>
                        <a:off x="273050" y="2429933"/>
                        <a:ext cx="1668463"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15">
            <a:extLst>
              <a:ext uri="{FF2B5EF4-FFF2-40B4-BE49-F238E27FC236}">
                <a16:creationId xmlns:a16="http://schemas.microsoft.com/office/drawing/2014/main" id="{0DD3A147-D86C-4CB3-8F23-E9A48CDB25AE}"/>
              </a:ext>
            </a:extLst>
          </p:cNvPr>
          <p:cNvGraphicFramePr>
            <a:graphicFrameLocks noChangeAspect="1"/>
          </p:cNvGraphicFramePr>
          <p:nvPr>
            <p:extLst>
              <p:ext uri="{D42A27DB-BD31-4B8C-83A1-F6EECF244321}">
                <p14:modId xmlns:p14="http://schemas.microsoft.com/office/powerpoint/2010/main" val="502327235"/>
              </p:ext>
            </p:extLst>
          </p:nvPr>
        </p:nvGraphicFramePr>
        <p:xfrm>
          <a:off x="2286000" y="2429933"/>
          <a:ext cx="2559050" cy="442912"/>
        </p:xfrm>
        <a:graphic>
          <a:graphicData uri="http://schemas.openxmlformats.org/presentationml/2006/ole">
            <mc:AlternateContent xmlns:mc="http://schemas.openxmlformats.org/markup-compatibility/2006">
              <mc:Choice xmlns:v="urn:schemas-microsoft-com:vml" Requires="v">
                <p:oleObj name="Equation" r:id="rId5" imgW="1981080" imgH="342720" progId="Equation.DSMT4">
                  <p:embed/>
                </p:oleObj>
              </mc:Choice>
              <mc:Fallback>
                <p:oleObj name="Equation" r:id="rId5" imgW="1981080" imgH="342720" progId="Equation.DSMT4">
                  <p:embed/>
                  <p:pic>
                    <p:nvPicPr>
                      <p:cNvPr id="31" name="Object 15">
                        <a:extLst>
                          <a:ext uri="{FF2B5EF4-FFF2-40B4-BE49-F238E27FC236}">
                            <a16:creationId xmlns:a16="http://schemas.microsoft.com/office/drawing/2014/main" id="{0DD3A147-D86C-4CB3-8F23-E9A48CDB25AE}"/>
                          </a:ext>
                        </a:extLst>
                      </p:cNvPr>
                      <p:cNvPicPr>
                        <a:picLocks noChangeAspect="1" noChangeArrowheads="1"/>
                      </p:cNvPicPr>
                      <p:nvPr/>
                    </p:nvPicPr>
                    <p:blipFill>
                      <a:blip r:embed="rId6"/>
                      <a:srcRect/>
                      <a:stretch>
                        <a:fillRect/>
                      </a:stretch>
                    </p:blipFill>
                    <p:spPr bwMode="auto">
                      <a:xfrm>
                        <a:off x="2286000" y="2429933"/>
                        <a:ext cx="2559050"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14">
            <a:extLst>
              <a:ext uri="{FF2B5EF4-FFF2-40B4-BE49-F238E27FC236}">
                <a16:creationId xmlns:a16="http://schemas.microsoft.com/office/drawing/2014/main" id="{4B7A386A-B706-42A3-A4DC-0345952C5428}"/>
              </a:ext>
            </a:extLst>
          </p:cNvPr>
          <p:cNvGraphicFramePr>
            <a:graphicFrameLocks noChangeAspect="1"/>
          </p:cNvGraphicFramePr>
          <p:nvPr>
            <p:extLst>
              <p:ext uri="{D42A27DB-BD31-4B8C-83A1-F6EECF244321}">
                <p14:modId xmlns:p14="http://schemas.microsoft.com/office/powerpoint/2010/main" val="3725551010"/>
              </p:ext>
            </p:extLst>
          </p:nvPr>
        </p:nvGraphicFramePr>
        <p:xfrm>
          <a:off x="228600" y="3801533"/>
          <a:ext cx="3153335" cy="533400"/>
        </p:xfrm>
        <a:graphic>
          <a:graphicData uri="http://schemas.openxmlformats.org/presentationml/2006/ole">
            <mc:AlternateContent xmlns:mc="http://schemas.openxmlformats.org/markup-compatibility/2006">
              <mc:Choice xmlns:v="urn:schemas-microsoft-com:vml" Requires="v">
                <p:oleObj name="Equation" r:id="rId7" imgW="2552400" imgH="431640" progId="Equation.DSMT4">
                  <p:embed/>
                </p:oleObj>
              </mc:Choice>
              <mc:Fallback>
                <p:oleObj name="Equation" r:id="rId7" imgW="2552400" imgH="431640" progId="Equation.DSMT4">
                  <p:embed/>
                  <p:pic>
                    <p:nvPicPr>
                      <p:cNvPr id="32" name="Object 14">
                        <a:extLst>
                          <a:ext uri="{FF2B5EF4-FFF2-40B4-BE49-F238E27FC236}">
                            <a16:creationId xmlns:a16="http://schemas.microsoft.com/office/drawing/2014/main" id="{4B7A386A-B706-42A3-A4DC-0345952C54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801533"/>
                        <a:ext cx="3153335" cy="533400"/>
                      </a:xfrm>
                      <a:prstGeom prst="rect">
                        <a:avLst/>
                      </a:prstGeom>
                      <a:noFill/>
                    </p:spPr>
                  </p:pic>
                </p:oleObj>
              </mc:Fallback>
            </mc:AlternateContent>
          </a:graphicData>
        </a:graphic>
      </p:graphicFrame>
      <p:sp>
        <p:nvSpPr>
          <p:cNvPr id="8" name="Title 1">
            <a:extLst>
              <a:ext uri="{FF2B5EF4-FFF2-40B4-BE49-F238E27FC236}">
                <a16:creationId xmlns:a16="http://schemas.microsoft.com/office/drawing/2014/main" id="{7C7D5897-FB61-4FDF-8467-C781D7A831C1}"/>
              </a:ext>
            </a:extLst>
          </p:cNvPr>
          <p:cNvSpPr>
            <a:spLocks noGrp="1"/>
          </p:cNvSpPr>
          <p:nvPr>
            <p:ph type="title"/>
          </p:nvPr>
        </p:nvSpPr>
        <p:spPr>
          <a:xfrm>
            <a:off x="191069" y="274638"/>
            <a:ext cx="7733731" cy="475989"/>
          </a:xfrm>
        </p:spPr>
        <p:txBody>
          <a:bodyPr>
            <a:normAutofit/>
          </a:bodyPr>
          <a:lstStyle/>
          <a:p>
            <a:r>
              <a:rPr lang="en-CA" sz="2500" dirty="0"/>
              <a:t>IV)Word Problems with Products and Squares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228600" y="228600"/>
            <a:ext cx="8105775" cy="968375"/>
          </a:xfrm>
        </p:spPr>
        <p:txBody>
          <a:bodyPr/>
          <a:lstStyle/>
          <a:p>
            <a:pPr>
              <a:buFontTx/>
              <a:buNone/>
            </a:pPr>
            <a:r>
              <a:rPr lang="en-CA" dirty="0"/>
              <a:t>Ex: The sum of two numbers is 80.  Their product is 1500.  Find the numbers</a:t>
            </a:r>
          </a:p>
        </p:txBody>
      </p:sp>
      <p:sp>
        <p:nvSpPr>
          <p:cNvPr id="13316" name="Text Box 4"/>
          <p:cNvSpPr txBox="1">
            <a:spLocks noChangeArrowheads="1"/>
          </p:cNvSpPr>
          <p:nvPr/>
        </p:nvSpPr>
        <p:spPr bwMode="auto">
          <a:xfrm>
            <a:off x="5233987" y="1158875"/>
            <a:ext cx="2519363" cy="427037"/>
          </a:xfrm>
          <a:prstGeom prst="rect">
            <a:avLst/>
          </a:prstGeom>
          <a:noFill/>
          <a:ln w="9525">
            <a:noFill/>
            <a:miter lim="800000"/>
            <a:headEnd/>
            <a:tailEnd/>
          </a:ln>
          <a:effectLst/>
        </p:spPr>
        <p:txBody>
          <a:bodyPr>
            <a:spAutoFit/>
          </a:bodyPr>
          <a:lstStyle/>
          <a:p>
            <a:pPr>
              <a:spcBef>
                <a:spcPct val="50000"/>
              </a:spcBef>
            </a:pPr>
            <a:r>
              <a:rPr lang="en-CA" sz="2200" dirty="0">
                <a:solidFill>
                  <a:srgbClr val="FF3300"/>
                </a:solidFill>
              </a:rPr>
              <a:t>Gather Information</a:t>
            </a:r>
          </a:p>
        </p:txBody>
      </p:sp>
      <p:sp>
        <p:nvSpPr>
          <p:cNvPr id="13317" name="Text Box 5"/>
          <p:cNvSpPr txBox="1">
            <a:spLocks noChangeArrowheads="1"/>
          </p:cNvSpPr>
          <p:nvPr/>
        </p:nvSpPr>
        <p:spPr bwMode="auto">
          <a:xfrm>
            <a:off x="152400" y="1065212"/>
            <a:ext cx="5111750" cy="762000"/>
          </a:xfrm>
          <a:prstGeom prst="rect">
            <a:avLst/>
          </a:prstGeom>
          <a:noFill/>
          <a:ln w="9525">
            <a:noFill/>
            <a:miter lim="800000"/>
            <a:headEnd/>
            <a:tailEnd/>
          </a:ln>
          <a:effectLst/>
        </p:spPr>
        <p:txBody>
          <a:bodyPr>
            <a:spAutoFit/>
          </a:bodyPr>
          <a:lstStyle/>
          <a:p>
            <a:pPr>
              <a:spcBef>
                <a:spcPct val="50000"/>
              </a:spcBef>
            </a:pPr>
            <a:r>
              <a:rPr lang="en-CA" sz="2200" dirty="0">
                <a:solidFill>
                  <a:srgbClr val="0033CC"/>
                </a:solidFill>
              </a:rPr>
              <a:t>There are two numbers, let ‘x’ and </a:t>
            </a:r>
            <a:br>
              <a:rPr lang="en-CA" sz="2200" dirty="0">
                <a:solidFill>
                  <a:srgbClr val="0033CC"/>
                </a:solidFill>
              </a:rPr>
            </a:br>
            <a:r>
              <a:rPr lang="en-CA" sz="2200" dirty="0">
                <a:solidFill>
                  <a:srgbClr val="0033CC"/>
                </a:solidFill>
              </a:rPr>
              <a:t>’80 –x’ be the numbers</a:t>
            </a:r>
          </a:p>
        </p:txBody>
      </p:sp>
      <p:sp>
        <p:nvSpPr>
          <p:cNvPr id="13318" name="Text Box 6"/>
          <p:cNvSpPr txBox="1">
            <a:spLocks noChangeArrowheads="1"/>
          </p:cNvSpPr>
          <p:nvPr/>
        </p:nvSpPr>
        <p:spPr bwMode="auto">
          <a:xfrm>
            <a:off x="5305425" y="1879600"/>
            <a:ext cx="3552825" cy="1107996"/>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FF3300"/>
                </a:solidFill>
              </a:rPr>
              <a:t>80 minus the first number gives you the second </a:t>
            </a:r>
            <a:r>
              <a:rPr lang="en-CA" sz="2200" dirty="0" err="1">
                <a:solidFill>
                  <a:srgbClr val="FF3300"/>
                </a:solidFill>
              </a:rPr>
              <a:t>nunber</a:t>
            </a:r>
            <a:endParaRPr lang="en-CA" sz="2200" dirty="0">
              <a:solidFill>
                <a:srgbClr val="FF3300"/>
              </a:solidFill>
            </a:endParaRPr>
          </a:p>
        </p:txBody>
      </p:sp>
      <p:graphicFrame>
        <p:nvGraphicFramePr>
          <p:cNvPr id="13319" name="Object 7"/>
          <p:cNvGraphicFramePr>
            <a:graphicFrameLocks noChangeAspect="1"/>
          </p:cNvGraphicFramePr>
          <p:nvPr/>
        </p:nvGraphicFramePr>
        <p:xfrm>
          <a:off x="196850" y="1828800"/>
          <a:ext cx="1668463" cy="439737"/>
        </p:xfrm>
        <a:graphic>
          <a:graphicData uri="http://schemas.openxmlformats.org/presentationml/2006/ole">
            <mc:AlternateContent xmlns:mc="http://schemas.openxmlformats.org/markup-compatibility/2006">
              <mc:Choice xmlns:v="urn:schemas-microsoft-com:vml" Requires="v">
                <p:oleObj name="Equation" r:id="rId3" imgW="1307880" imgH="342720" progId="Equation.DSMT4">
                  <p:embed/>
                </p:oleObj>
              </mc:Choice>
              <mc:Fallback>
                <p:oleObj name="Equation" r:id="rId3" imgW="1307880" imgH="342720" progId="Equation.DSMT4">
                  <p:embed/>
                  <p:pic>
                    <p:nvPicPr>
                      <p:cNvPr id="13319" name="Object 7"/>
                      <p:cNvPicPr>
                        <a:picLocks noChangeAspect="1" noChangeArrowheads="1"/>
                      </p:cNvPicPr>
                      <p:nvPr/>
                    </p:nvPicPr>
                    <p:blipFill>
                      <a:blip r:embed="rId4"/>
                      <a:srcRect/>
                      <a:stretch>
                        <a:fillRect/>
                      </a:stretch>
                    </p:blipFill>
                    <p:spPr bwMode="auto">
                      <a:xfrm>
                        <a:off x="196850" y="1828800"/>
                        <a:ext cx="1668463"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1" name="Text Box 9"/>
          <p:cNvSpPr txBox="1">
            <a:spLocks noChangeArrowheads="1"/>
          </p:cNvSpPr>
          <p:nvPr/>
        </p:nvSpPr>
        <p:spPr bwMode="auto">
          <a:xfrm>
            <a:off x="5257800" y="3154363"/>
            <a:ext cx="3600450" cy="427037"/>
          </a:xfrm>
          <a:prstGeom prst="rect">
            <a:avLst/>
          </a:prstGeom>
          <a:noFill/>
          <a:ln w="9525">
            <a:noFill/>
            <a:miter lim="800000"/>
            <a:headEnd/>
            <a:tailEnd/>
          </a:ln>
          <a:effectLst/>
        </p:spPr>
        <p:txBody>
          <a:bodyPr>
            <a:spAutoFit/>
          </a:bodyPr>
          <a:lstStyle/>
          <a:p>
            <a:pPr>
              <a:spcBef>
                <a:spcPct val="50000"/>
              </a:spcBef>
            </a:pPr>
            <a:r>
              <a:rPr lang="en-CA" sz="2200" dirty="0">
                <a:solidFill>
                  <a:srgbClr val="FF3300"/>
                </a:solidFill>
              </a:rPr>
              <a:t>The product is 1500</a:t>
            </a:r>
          </a:p>
        </p:txBody>
      </p:sp>
      <p:graphicFrame>
        <p:nvGraphicFramePr>
          <p:cNvPr id="13326" name="Object 14"/>
          <p:cNvGraphicFramePr>
            <a:graphicFrameLocks noChangeAspect="1"/>
          </p:cNvGraphicFramePr>
          <p:nvPr/>
        </p:nvGraphicFramePr>
        <p:xfrm>
          <a:off x="312737" y="2438400"/>
          <a:ext cx="2552700" cy="431800"/>
        </p:xfrm>
        <a:graphic>
          <a:graphicData uri="http://schemas.openxmlformats.org/presentationml/2006/ole">
            <mc:AlternateContent xmlns:mc="http://schemas.openxmlformats.org/markup-compatibility/2006">
              <mc:Choice xmlns:v="urn:schemas-microsoft-com:vml" Requires="v">
                <p:oleObj name="Equation" r:id="rId5" imgW="2552400" imgH="431640" progId="Equation.DSMT4">
                  <p:embed/>
                </p:oleObj>
              </mc:Choice>
              <mc:Fallback>
                <p:oleObj name="Equation" r:id="rId5" imgW="2552400" imgH="431640" progId="Equation.DSMT4">
                  <p:embed/>
                  <p:pic>
                    <p:nvPicPr>
                      <p:cNvPr id="13326"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737" y="2438400"/>
                        <a:ext cx="2552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27" name="Object 15"/>
          <p:cNvGraphicFramePr>
            <a:graphicFrameLocks noChangeAspect="1"/>
          </p:cNvGraphicFramePr>
          <p:nvPr/>
        </p:nvGraphicFramePr>
        <p:xfrm>
          <a:off x="2209800" y="1828800"/>
          <a:ext cx="2559050" cy="442912"/>
        </p:xfrm>
        <a:graphic>
          <a:graphicData uri="http://schemas.openxmlformats.org/presentationml/2006/ole">
            <mc:AlternateContent xmlns:mc="http://schemas.openxmlformats.org/markup-compatibility/2006">
              <mc:Choice xmlns:v="urn:schemas-microsoft-com:vml" Requires="v">
                <p:oleObj name="Equation" r:id="rId7" imgW="1981080" imgH="342720" progId="Equation.DSMT4">
                  <p:embed/>
                </p:oleObj>
              </mc:Choice>
              <mc:Fallback>
                <p:oleObj name="Equation" r:id="rId7" imgW="1981080" imgH="342720" progId="Equation.DSMT4">
                  <p:embed/>
                  <p:pic>
                    <p:nvPicPr>
                      <p:cNvPr id="13327" name="Object 15"/>
                      <p:cNvPicPr>
                        <a:picLocks noChangeAspect="1" noChangeArrowheads="1"/>
                      </p:cNvPicPr>
                      <p:nvPr/>
                    </p:nvPicPr>
                    <p:blipFill>
                      <a:blip r:embed="rId8"/>
                      <a:srcRect/>
                      <a:stretch>
                        <a:fillRect/>
                      </a:stretch>
                    </p:blipFill>
                    <p:spPr bwMode="auto">
                      <a:xfrm>
                        <a:off x="2209800" y="1828800"/>
                        <a:ext cx="2559050"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1" name="Object 7"/>
          <p:cNvGraphicFramePr>
            <a:graphicFrameLocks noChangeAspect="1"/>
          </p:cNvGraphicFramePr>
          <p:nvPr/>
        </p:nvGraphicFramePr>
        <p:xfrm>
          <a:off x="330200" y="2987675"/>
          <a:ext cx="2146300" cy="342900"/>
        </p:xfrm>
        <a:graphic>
          <a:graphicData uri="http://schemas.openxmlformats.org/presentationml/2006/ole">
            <mc:AlternateContent xmlns:mc="http://schemas.openxmlformats.org/markup-compatibility/2006">
              <mc:Choice xmlns:v="urn:schemas-microsoft-com:vml" Requires="v">
                <p:oleObj name="Equation" r:id="rId9" imgW="2145960" imgH="342720" progId="Equation.DSMT4">
                  <p:embed/>
                </p:oleObj>
              </mc:Choice>
              <mc:Fallback>
                <p:oleObj name="Equation" r:id="rId9" imgW="2145960" imgH="342720" progId="Equation.DSMT4">
                  <p:embed/>
                  <p:pic>
                    <p:nvPicPr>
                      <p:cNvPr id="6151"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200" y="2987675"/>
                        <a:ext cx="21463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2" name="Object 8"/>
          <p:cNvGraphicFramePr>
            <a:graphicFrameLocks noChangeAspect="1"/>
          </p:cNvGraphicFramePr>
          <p:nvPr/>
        </p:nvGraphicFramePr>
        <p:xfrm>
          <a:off x="330200" y="3470275"/>
          <a:ext cx="2413000" cy="508000"/>
        </p:xfrm>
        <a:graphic>
          <a:graphicData uri="http://schemas.openxmlformats.org/presentationml/2006/ole">
            <mc:AlternateContent xmlns:mc="http://schemas.openxmlformats.org/markup-compatibility/2006">
              <mc:Choice xmlns:v="urn:schemas-microsoft-com:vml" Requires="v">
                <p:oleObj name="Equation" r:id="rId11" imgW="2412720" imgH="507960" progId="Equation.DSMT4">
                  <p:embed/>
                </p:oleObj>
              </mc:Choice>
              <mc:Fallback>
                <p:oleObj name="Equation" r:id="rId11" imgW="2412720" imgH="507960" progId="Equation.DSMT4">
                  <p:embed/>
                  <p:pic>
                    <p:nvPicPr>
                      <p:cNvPr id="6152"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0200" y="3470275"/>
                        <a:ext cx="24130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3" name="Object 9"/>
          <p:cNvGraphicFramePr>
            <a:graphicFrameLocks noChangeAspect="1"/>
          </p:cNvGraphicFramePr>
          <p:nvPr/>
        </p:nvGraphicFramePr>
        <p:xfrm>
          <a:off x="311150" y="4122738"/>
          <a:ext cx="4127500" cy="508000"/>
        </p:xfrm>
        <a:graphic>
          <a:graphicData uri="http://schemas.openxmlformats.org/presentationml/2006/ole">
            <mc:AlternateContent xmlns:mc="http://schemas.openxmlformats.org/markup-compatibility/2006">
              <mc:Choice xmlns:v="urn:schemas-microsoft-com:vml" Requires="v">
                <p:oleObj name="Equation" r:id="rId13" imgW="4127400" imgH="507960" progId="Equation.DSMT4">
                  <p:embed/>
                </p:oleObj>
              </mc:Choice>
              <mc:Fallback>
                <p:oleObj name="Equation" r:id="rId13" imgW="4127400" imgH="507960" progId="Equation.DSMT4">
                  <p:embed/>
                  <p:pic>
                    <p:nvPicPr>
                      <p:cNvPr id="6153"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1150" y="4122738"/>
                        <a:ext cx="41275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4" name="Object 10"/>
          <p:cNvGraphicFramePr>
            <a:graphicFrameLocks noChangeAspect="1"/>
          </p:cNvGraphicFramePr>
          <p:nvPr/>
        </p:nvGraphicFramePr>
        <p:xfrm>
          <a:off x="304800" y="4765675"/>
          <a:ext cx="4140200" cy="508000"/>
        </p:xfrm>
        <a:graphic>
          <a:graphicData uri="http://schemas.openxmlformats.org/presentationml/2006/ole">
            <mc:AlternateContent xmlns:mc="http://schemas.openxmlformats.org/markup-compatibility/2006">
              <mc:Choice xmlns:v="urn:schemas-microsoft-com:vml" Requires="v">
                <p:oleObj name="Equation" r:id="rId15" imgW="4140000" imgH="507960" progId="Equation.DSMT4">
                  <p:embed/>
                </p:oleObj>
              </mc:Choice>
              <mc:Fallback>
                <p:oleObj name="Equation" r:id="rId15" imgW="4140000" imgH="507960" progId="Equation.DSMT4">
                  <p:embed/>
                  <p:pic>
                    <p:nvPicPr>
                      <p:cNvPr id="6154"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0" y="4765675"/>
                        <a:ext cx="41402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5" name="Object 11"/>
          <p:cNvGraphicFramePr>
            <a:graphicFrameLocks noChangeAspect="1"/>
          </p:cNvGraphicFramePr>
          <p:nvPr/>
        </p:nvGraphicFramePr>
        <p:xfrm>
          <a:off x="304800" y="5353050"/>
          <a:ext cx="3124200" cy="482600"/>
        </p:xfrm>
        <a:graphic>
          <a:graphicData uri="http://schemas.openxmlformats.org/presentationml/2006/ole">
            <mc:AlternateContent xmlns:mc="http://schemas.openxmlformats.org/markup-compatibility/2006">
              <mc:Choice xmlns:v="urn:schemas-microsoft-com:vml" Requires="v">
                <p:oleObj name="Equation" r:id="rId17" imgW="3124080" imgH="482400" progId="Equation.DSMT4">
                  <p:embed/>
                </p:oleObj>
              </mc:Choice>
              <mc:Fallback>
                <p:oleObj name="Equation" r:id="rId17" imgW="3124080" imgH="482400" progId="Equation.DSMT4">
                  <p:embed/>
                  <p:pic>
                    <p:nvPicPr>
                      <p:cNvPr id="6155"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4800" y="5353050"/>
                        <a:ext cx="3124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1"/>
          <p:cNvGraphicFramePr>
            <a:graphicFrameLocks noChangeAspect="1"/>
          </p:cNvGraphicFramePr>
          <p:nvPr/>
        </p:nvGraphicFramePr>
        <p:xfrm>
          <a:off x="457200" y="5842000"/>
          <a:ext cx="1854200" cy="482600"/>
        </p:xfrm>
        <a:graphic>
          <a:graphicData uri="http://schemas.openxmlformats.org/presentationml/2006/ole">
            <mc:AlternateContent xmlns:mc="http://schemas.openxmlformats.org/markup-compatibility/2006">
              <mc:Choice xmlns:v="urn:schemas-microsoft-com:vml" Requires="v">
                <p:oleObj name="Equation" r:id="rId19" imgW="1854000" imgH="482400" progId="Equation.DSMT4">
                  <p:embed/>
                </p:oleObj>
              </mc:Choice>
              <mc:Fallback>
                <p:oleObj name="Equation" r:id="rId19" imgW="1854000" imgH="482400" progId="Equation.DSMT4">
                  <p:embed/>
                  <p:pic>
                    <p:nvPicPr>
                      <p:cNvPr id="21" name="Object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7200" y="5842000"/>
                        <a:ext cx="1854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1"/>
          <p:cNvGraphicFramePr>
            <a:graphicFrameLocks noChangeAspect="1"/>
          </p:cNvGraphicFramePr>
          <p:nvPr/>
        </p:nvGraphicFramePr>
        <p:xfrm>
          <a:off x="5537200" y="3987800"/>
          <a:ext cx="1803400" cy="431800"/>
        </p:xfrm>
        <a:graphic>
          <a:graphicData uri="http://schemas.openxmlformats.org/presentationml/2006/ole">
            <mc:AlternateContent xmlns:mc="http://schemas.openxmlformats.org/markup-compatibility/2006">
              <mc:Choice xmlns:v="urn:schemas-microsoft-com:vml" Requires="v">
                <p:oleObj name="Equation" r:id="rId21" imgW="1803240" imgH="431640" progId="Equation.DSMT4">
                  <p:embed/>
                </p:oleObj>
              </mc:Choice>
              <mc:Fallback>
                <p:oleObj name="Equation" r:id="rId21" imgW="1803240" imgH="431640" progId="Equation.DSMT4">
                  <p:embed/>
                  <p:pic>
                    <p:nvPicPr>
                      <p:cNvPr id="22"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37200" y="3987800"/>
                        <a:ext cx="18034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11"/>
          <p:cNvGraphicFramePr>
            <a:graphicFrameLocks noChangeAspect="1"/>
          </p:cNvGraphicFramePr>
          <p:nvPr/>
        </p:nvGraphicFramePr>
        <p:xfrm>
          <a:off x="5181600" y="4521200"/>
          <a:ext cx="1371600" cy="279400"/>
        </p:xfrm>
        <a:graphic>
          <a:graphicData uri="http://schemas.openxmlformats.org/presentationml/2006/ole">
            <mc:AlternateContent xmlns:mc="http://schemas.openxmlformats.org/markup-compatibility/2006">
              <mc:Choice xmlns:v="urn:schemas-microsoft-com:vml" Requires="v">
                <p:oleObj name="Equation" r:id="rId23" imgW="1371600" imgH="279360" progId="Equation.DSMT4">
                  <p:embed/>
                </p:oleObj>
              </mc:Choice>
              <mc:Fallback>
                <p:oleObj name="Equation" r:id="rId23" imgW="1371600" imgH="279360" progId="Equation.DSMT4">
                  <p:embed/>
                  <p:pic>
                    <p:nvPicPr>
                      <p:cNvPr id="23" name="Object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81600" y="4521200"/>
                        <a:ext cx="13716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11"/>
          <p:cNvGraphicFramePr>
            <a:graphicFrameLocks noChangeAspect="1"/>
          </p:cNvGraphicFramePr>
          <p:nvPr/>
        </p:nvGraphicFramePr>
        <p:xfrm>
          <a:off x="5283200" y="5105400"/>
          <a:ext cx="812800" cy="279400"/>
        </p:xfrm>
        <a:graphic>
          <a:graphicData uri="http://schemas.openxmlformats.org/presentationml/2006/ole">
            <mc:AlternateContent xmlns:mc="http://schemas.openxmlformats.org/markup-compatibility/2006">
              <mc:Choice xmlns:v="urn:schemas-microsoft-com:vml" Requires="v">
                <p:oleObj name="Equation" r:id="rId25" imgW="812520" imgH="279360" progId="Equation.DSMT4">
                  <p:embed/>
                </p:oleObj>
              </mc:Choice>
              <mc:Fallback>
                <p:oleObj name="Equation" r:id="rId25" imgW="812520" imgH="279360" progId="Equation.DSMT4">
                  <p:embed/>
                  <p:pic>
                    <p:nvPicPr>
                      <p:cNvPr id="24" name="Object 1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83200" y="5105400"/>
                        <a:ext cx="812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11"/>
          <p:cNvGraphicFramePr>
            <a:graphicFrameLocks noChangeAspect="1"/>
          </p:cNvGraphicFramePr>
          <p:nvPr/>
        </p:nvGraphicFramePr>
        <p:xfrm>
          <a:off x="6731000" y="5105400"/>
          <a:ext cx="812800" cy="279400"/>
        </p:xfrm>
        <a:graphic>
          <a:graphicData uri="http://schemas.openxmlformats.org/presentationml/2006/ole">
            <mc:AlternateContent xmlns:mc="http://schemas.openxmlformats.org/markup-compatibility/2006">
              <mc:Choice xmlns:v="urn:schemas-microsoft-com:vml" Requires="v">
                <p:oleObj name="Equation" r:id="rId27" imgW="812520" imgH="279360" progId="Equation.DSMT4">
                  <p:embed/>
                </p:oleObj>
              </mc:Choice>
              <mc:Fallback>
                <p:oleObj name="Equation" r:id="rId27" imgW="812520" imgH="279360" progId="Equation.DSMT4">
                  <p:embed/>
                  <p:pic>
                    <p:nvPicPr>
                      <p:cNvPr id="25" name="Object 1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731000" y="5105400"/>
                        <a:ext cx="812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 Box 11"/>
          <p:cNvSpPr txBox="1">
            <a:spLocks noChangeArrowheads="1"/>
          </p:cNvSpPr>
          <p:nvPr/>
        </p:nvSpPr>
        <p:spPr bwMode="auto">
          <a:xfrm>
            <a:off x="5105400" y="5631359"/>
            <a:ext cx="2895600" cy="769441"/>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FF0000"/>
                </a:solidFill>
              </a:rPr>
              <a:t>The two numbers are 30 and 80</a:t>
            </a:r>
          </a:p>
        </p:txBody>
      </p:sp>
    </p:spTree>
    <p:extLst>
      <p:ext uri="{BB962C8B-B14F-4D97-AF65-F5344CB8AC3E}">
        <p14:creationId xmlns:p14="http://schemas.microsoft.com/office/powerpoint/2010/main" val="309099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linds(horizontal)">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blinds(horizontal)">
                                      <p:cBhvr>
                                        <p:cTn id="12" dur="500"/>
                                        <p:tgtEl>
                                          <p:spTgt spid="133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blinds(horizontal)">
                                      <p:cBhvr>
                                        <p:cTn id="17" dur="500"/>
                                        <p:tgtEl>
                                          <p:spTgt spid="133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19"/>
                                        </p:tgtEl>
                                        <p:attrNameLst>
                                          <p:attrName>style.visibility</p:attrName>
                                        </p:attrNameLst>
                                      </p:cBhvr>
                                      <p:to>
                                        <p:strVal val="visible"/>
                                      </p:to>
                                    </p:set>
                                    <p:animEffect transition="in" filter="blinds(horizontal)">
                                      <p:cBhvr>
                                        <p:cTn id="22" dur="500"/>
                                        <p:tgtEl>
                                          <p:spTgt spid="133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327"/>
                                        </p:tgtEl>
                                        <p:attrNameLst>
                                          <p:attrName>style.visibility</p:attrName>
                                        </p:attrNameLst>
                                      </p:cBhvr>
                                      <p:to>
                                        <p:strVal val="visible"/>
                                      </p:to>
                                    </p:set>
                                    <p:animEffect transition="in" filter="blinds(horizontal)">
                                      <p:cBhvr>
                                        <p:cTn id="27" dur="500"/>
                                        <p:tgtEl>
                                          <p:spTgt spid="133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321"/>
                                        </p:tgtEl>
                                        <p:attrNameLst>
                                          <p:attrName>style.visibility</p:attrName>
                                        </p:attrNameLst>
                                      </p:cBhvr>
                                      <p:to>
                                        <p:strVal val="visible"/>
                                      </p:to>
                                    </p:set>
                                    <p:animEffect transition="in" filter="blinds(horizontal)">
                                      <p:cBhvr>
                                        <p:cTn id="32" dur="500"/>
                                        <p:tgtEl>
                                          <p:spTgt spid="133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326"/>
                                        </p:tgtEl>
                                        <p:attrNameLst>
                                          <p:attrName>style.visibility</p:attrName>
                                        </p:attrNameLst>
                                      </p:cBhvr>
                                      <p:to>
                                        <p:strVal val="visible"/>
                                      </p:to>
                                    </p:set>
                                    <p:animEffect transition="in" filter="blinds(horizontal)">
                                      <p:cBhvr>
                                        <p:cTn id="37" dur="500"/>
                                        <p:tgtEl>
                                          <p:spTgt spid="133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151"/>
                                        </p:tgtEl>
                                        <p:attrNameLst>
                                          <p:attrName>style.visibility</p:attrName>
                                        </p:attrNameLst>
                                      </p:cBhvr>
                                      <p:to>
                                        <p:strVal val="visible"/>
                                      </p:to>
                                    </p:set>
                                    <p:animEffect transition="in" filter="blinds(horizontal)">
                                      <p:cBhvr>
                                        <p:cTn id="42" dur="500"/>
                                        <p:tgtEl>
                                          <p:spTgt spid="615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152"/>
                                        </p:tgtEl>
                                        <p:attrNameLst>
                                          <p:attrName>style.visibility</p:attrName>
                                        </p:attrNameLst>
                                      </p:cBhvr>
                                      <p:to>
                                        <p:strVal val="visible"/>
                                      </p:to>
                                    </p:set>
                                    <p:animEffect transition="in" filter="blinds(horizontal)">
                                      <p:cBhvr>
                                        <p:cTn id="47" dur="500"/>
                                        <p:tgtEl>
                                          <p:spTgt spid="615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153"/>
                                        </p:tgtEl>
                                        <p:attrNameLst>
                                          <p:attrName>style.visibility</p:attrName>
                                        </p:attrNameLst>
                                      </p:cBhvr>
                                      <p:to>
                                        <p:strVal val="visible"/>
                                      </p:to>
                                    </p:set>
                                    <p:animEffect transition="in" filter="blinds(horizontal)">
                                      <p:cBhvr>
                                        <p:cTn id="52" dur="500"/>
                                        <p:tgtEl>
                                          <p:spTgt spid="615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6154"/>
                                        </p:tgtEl>
                                        <p:attrNameLst>
                                          <p:attrName>style.visibility</p:attrName>
                                        </p:attrNameLst>
                                      </p:cBhvr>
                                      <p:to>
                                        <p:strVal val="visible"/>
                                      </p:to>
                                    </p:set>
                                    <p:animEffect transition="in" filter="blinds(horizontal)">
                                      <p:cBhvr>
                                        <p:cTn id="57" dur="500"/>
                                        <p:tgtEl>
                                          <p:spTgt spid="615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6155"/>
                                        </p:tgtEl>
                                        <p:attrNameLst>
                                          <p:attrName>style.visibility</p:attrName>
                                        </p:attrNameLst>
                                      </p:cBhvr>
                                      <p:to>
                                        <p:strVal val="visible"/>
                                      </p:to>
                                    </p:set>
                                    <p:animEffect transition="in" filter="blinds(horizontal)">
                                      <p:cBhvr>
                                        <p:cTn id="62" dur="500"/>
                                        <p:tgtEl>
                                          <p:spTgt spid="615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linds(horizontal)">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linds(horizontal)">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linds(horizontal)">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blinds(horizontal)">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blinds(horizontal)">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blinds(horizontal)">
                                      <p:cBhvr>
                                        <p:cTn id="9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P spid="13318" grpId="0"/>
      <p:bldP spid="13321"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CFFB4E-A48A-4DB0-9922-87A878BC039F}"/>
              </a:ext>
            </a:extLst>
          </p:cNvPr>
          <p:cNvSpPr>
            <a:spLocks noGrp="1"/>
          </p:cNvSpPr>
          <p:nvPr>
            <p:ph sz="quarter" idx="1"/>
          </p:nvPr>
        </p:nvSpPr>
        <p:spPr>
          <a:xfrm>
            <a:off x="228600" y="228600"/>
            <a:ext cx="8458200" cy="762000"/>
          </a:xfrm>
        </p:spPr>
        <p:txBody>
          <a:bodyPr>
            <a:normAutofit lnSpcReduction="10000"/>
          </a:bodyPr>
          <a:lstStyle/>
          <a:p>
            <a:pPr marL="0" indent="0">
              <a:buNone/>
            </a:pPr>
            <a:r>
              <a:rPr lang="en-CA" dirty="0"/>
              <a:t>d) Suppose we are looking for the largest possible product, use the product equation to find the vertex</a:t>
            </a:r>
          </a:p>
        </p:txBody>
      </p:sp>
      <p:graphicFrame>
        <p:nvGraphicFramePr>
          <p:cNvPr id="4" name="Object 14">
            <a:extLst>
              <a:ext uri="{FF2B5EF4-FFF2-40B4-BE49-F238E27FC236}">
                <a16:creationId xmlns:a16="http://schemas.microsoft.com/office/drawing/2014/main" id="{91FD8DE3-2CAA-4DC2-A6D1-0E99336A9805}"/>
              </a:ext>
            </a:extLst>
          </p:cNvPr>
          <p:cNvGraphicFramePr>
            <a:graphicFrameLocks noChangeAspect="1"/>
          </p:cNvGraphicFramePr>
          <p:nvPr/>
        </p:nvGraphicFramePr>
        <p:xfrm>
          <a:off x="304800" y="1143000"/>
          <a:ext cx="2933700" cy="431800"/>
        </p:xfrm>
        <a:graphic>
          <a:graphicData uri="http://schemas.openxmlformats.org/presentationml/2006/ole">
            <mc:AlternateContent xmlns:mc="http://schemas.openxmlformats.org/markup-compatibility/2006">
              <mc:Choice xmlns:v="urn:schemas-microsoft-com:vml" Requires="v">
                <p:oleObj name="Equation" r:id="rId3" imgW="2933640" imgH="431640" progId="Equation.DSMT4">
                  <p:embed/>
                </p:oleObj>
              </mc:Choice>
              <mc:Fallback>
                <p:oleObj name="Equation" r:id="rId3" imgW="2933640" imgH="431640" progId="Equation.DSMT4">
                  <p:embed/>
                  <p:pic>
                    <p:nvPicPr>
                      <p:cNvPr id="4" name="Object 14">
                        <a:extLst>
                          <a:ext uri="{FF2B5EF4-FFF2-40B4-BE49-F238E27FC236}">
                            <a16:creationId xmlns:a16="http://schemas.microsoft.com/office/drawing/2014/main" id="{91FD8DE3-2CAA-4DC2-A6D1-0E99336A9805}"/>
                          </a:ext>
                        </a:extLst>
                      </p:cNvPr>
                      <p:cNvPicPr>
                        <a:picLocks noChangeAspect="1" noChangeArrowheads="1"/>
                      </p:cNvPicPr>
                      <p:nvPr/>
                    </p:nvPicPr>
                    <p:blipFill>
                      <a:blip r:embed="rId4"/>
                      <a:srcRect/>
                      <a:stretch>
                        <a:fillRect/>
                      </a:stretch>
                    </p:blipFill>
                    <p:spPr bwMode="auto">
                      <a:xfrm>
                        <a:off x="304800" y="1143000"/>
                        <a:ext cx="2933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14">
            <a:extLst>
              <a:ext uri="{FF2B5EF4-FFF2-40B4-BE49-F238E27FC236}">
                <a16:creationId xmlns:a16="http://schemas.microsoft.com/office/drawing/2014/main" id="{C12123BC-9C71-40BD-B4C2-C0E421501512}"/>
              </a:ext>
            </a:extLst>
          </p:cNvPr>
          <p:cNvGraphicFramePr>
            <a:graphicFrameLocks noChangeAspect="1"/>
          </p:cNvGraphicFramePr>
          <p:nvPr/>
        </p:nvGraphicFramePr>
        <p:xfrm>
          <a:off x="1371600" y="1752600"/>
          <a:ext cx="1460500" cy="342900"/>
        </p:xfrm>
        <a:graphic>
          <a:graphicData uri="http://schemas.openxmlformats.org/presentationml/2006/ole">
            <mc:AlternateContent xmlns:mc="http://schemas.openxmlformats.org/markup-compatibility/2006">
              <mc:Choice xmlns:v="urn:schemas-microsoft-com:vml" Requires="v">
                <p:oleObj name="Equation" r:id="rId5" imgW="1460160" imgH="342720" progId="Equation.DSMT4">
                  <p:embed/>
                </p:oleObj>
              </mc:Choice>
              <mc:Fallback>
                <p:oleObj name="Equation" r:id="rId5" imgW="1460160" imgH="342720" progId="Equation.DSMT4">
                  <p:embed/>
                  <p:pic>
                    <p:nvPicPr>
                      <p:cNvPr id="5" name="Object 14">
                        <a:extLst>
                          <a:ext uri="{FF2B5EF4-FFF2-40B4-BE49-F238E27FC236}">
                            <a16:creationId xmlns:a16="http://schemas.microsoft.com/office/drawing/2014/main" id="{C12123BC-9C71-40BD-B4C2-C0E421501512}"/>
                          </a:ext>
                        </a:extLst>
                      </p:cNvPr>
                      <p:cNvPicPr>
                        <a:picLocks noChangeAspect="1" noChangeArrowheads="1"/>
                      </p:cNvPicPr>
                      <p:nvPr/>
                    </p:nvPicPr>
                    <p:blipFill>
                      <a:blip r:embed="rId6"/>
                      <a:srcRect/>
                      <a:stretch>
                        <a:fillRect/>
                      </a:stretch>
                    </p:blipFill>
                    <p:spPr bwMode="auto">
                      <a:xfrm>
                        <a:off x="1371600" y="1752600"/>
                        <a:ext cx="1460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4">
            <a:extLst>
              <a:ext uri="{FF2B5EF4-FFF2-40B4-BE49-F238E27FC236}">
                <a16:creationId xmlns:a16="http://schemas.microsoft.com/office/drawing/2014/main" id="{1CCEDF86-A721-4EBA-95CB-1765FDE3AEC0}"/>
              </a:ext>
            </a:extLst>
          </p:cNvPr>
          <p:cNvGraphicFramePr>
            <a:graphicFrameLocks noChangeAspect="1"/>
          </p:cNvGraphicFramePr>
          <p:nvPr/>
        </p:nvGraphicFramePr>
        <p:xfrm>
          <a:off x="533400" y="2286000"/>
          <a:ext cx="800100" cy="279400"/>
        </p:xfrm>
        <a:graphic>
          <a:graphicData uri="http://schemas.openxmlformats.org/presentationml/2006/ole">
            <mc:AlternateContent xmlns:mc="http://schemas.openxmlformats.org/markup-compatibility/2006">
              <mc:Choice xmlns:v="urn:schemas-microsoft-com:vml" Requires="v">
                <p:oleObj name="Equation" r:id="rId7" imgW="799920" imgH="279360" progId="Equation.DSMT4">
                  <p:embed/>
                </p:oleObj>
              </mc:Choice>
              <mc:Fallback>
                <p:oleObj name="Equation" r:id="rId7" imgW="799920" imgH="279360" progId="Equation.DSMT4">
                  <p:embed/>
                  <p:pic>
                    <p:nvPicPr>
                      <p:cNvPr id="6" name="Object 14">
                        <a:extLst>
                          <a:ext uri="{FF2B5EF4-FFF2-40B4-BE49-F238E27FC236}">
                            <a16:creationId xmlns:a16="http://schemas.microsoft.com/office/drawing/2014/main" id="{1CCEDF86-A721-4EBA-95CB-1765FDE3AEC0}"/>
                          </a:ext>
                        </a:extLst>
                      </p:cNvPr>
                      <p:cNvPicPr>
                        <a:picLocks noChangeAspect="1" noChangeArrowheads="1"/>
                      </p:cNvPicPr>
                      <p:nvPr/>
                    </p:nvPicPr>
                    <p:blipFill>
                      <a:blip r:embed="rId8"/>
                      <a:srcRect/>
                      <a:stretch>
                        <a:fillRect/>
                      </a:stretch>
                    </p:blipFill>
                    <p:spPr bwMode="auto">
                      <a:xfrm>
                        <a:off x="533400" y="2286000"/>
                        <a:ext cx="8001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4">
            <a:extLst>
              <a:ext uri="{FF2B5EF4-FFF2-40B4-BE49-F238E27FC236}">
                <a16:creationId xmlns:a16="http://schemas.microsoft.com/office/drawing/2014/main" id="{F83D482A-828E-49F8-801B-88DA63945BA6}"/>
              </a:ext>
            </a:extLst>
          </p:cNvPr>
          <p:cNvGraphicFramePr>
            <a:graphicFrameLocks noChangeAspect="1"/>
          </p:cNvGraphicFramePr>
          <p:nvPr/>
        </p:nvGraphicFramePr>
        <p:xfrm>
          <a:off x="1828800" y="2286000"/>
          <a:ext cx="774700" cy="279400"/>
        </p:xfrm>
        <a:graphic>
          <a:graphicData uri="http://schemas.openxmlformats.org/presentationml/2006/ole">
            <mc:AlternateContent xmlns:mc="http://schemas.openxmlformats.org/markup-compatibility/2006">
              <mc:Choice xmlns:v="urn:schemas-microsoft-com:vml" Requires="v">
                <p:oleObj name="Equation" r:id="rId9" imgW="774360" imgH="279360" progId="Equation.DSMT4">
                  <p:embed/>
                </p:oleObj>
              </mc:Choice>
              <mc:Fallback>
                <p:oleObj name="Equation" r:id="rId9" imgW="774360" imgH="279360" progId="Equation.DSMT4">
                  <p:embed/>
                  <p:pic>
                    <p:nvPicPr>
                      <p:cNvPr id="7" name="Object 14">
                        <a:extLst>
                          <a:ext uri="{FF2B5EF4-FFF2-40B4-BE49-F238E27FC236}">
                            <a16:creationId xmlns:a16="http://schemas.microsoft.com/office/drawing/2014/main" id="{F83D482A-828E-49F8-801B-88DA63945BA6}"/>
                          </a:ext>
                        </a:extLst>
                      </p:cNvPr>
                      <p:cNvPicPr>
                        <a:picLocks noChangeAspect="1" noChangeArrowheads="1"/>
                      </p:cNvPicPr>
                      <p:nvPr/>
                    </p:nvPicPr>
                    <p:blipFill>
                      <a:blip r:embed="rId10"/>
                      <a:srcRect/>
                      <a:stretch>
                        <a:fillRect/>
                      </a:stretch>
                    </p:blipFill>
                    <p:spPr bwMode="auto">
                      <a:xfrm>
                        <a:off x="1828800" y="2286000"/>
                        <a:ext cx="7747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4">
            <a:extLst>
              <a:ext uri="{FF2B5EF4-FFF2-40B4-BE49-F238E27FC236}">
                <a16:creationId xmlns:a16="http://schemas.microsoft.com/office/drawing/2014/main" id="{15CED5A0-714D-45CD-9E92-51399BD6CC5F}"/>
              </a:ext>
            </a:extLst>
          </p:cNvPr>
          <p:cNvGraphicFramePr>
            <a:graphicFrameLocks noChangeAspect="1"/>
          </p:cNvGraphicFramePr>
          <p:nvPr/>
        </p:nvGraphicFramePr>
        <p:xfrm>
          <a:off x="50800" y="2819400"/>
          <a:ext cx="2209800" cy="838200"/>
        </p:xfrm>
        <a:graphic>
          <a:graphicData uri="http://schemas.openxmlformats.org/presentationml/2006/ole">
            <mc:AlternateContent xmlns:mc="http://schemas.openxmlformats.org/markup-compatibility/2006">
              <mc:Choice xmlns:v="urn:schemas-microsoft-com:vml" Requires="v">
                <p:oleObj name="Equation" r:id="rId11" imgW="2209680" imgH="838080" progId="Equation.DSMT4">
                  <p:embed/>
                </p:oleObj>
              </mc:Choice>
              <mc:Fallback>
                <p:oleObj name="Equation" r:id="rId11" imgW="2209680" imgH="838080" progId="Equation.DSMT4">
                  <p:embed/>
                  <p:pic>
                    <p:nvPicPr>
                      <p:cNvPr id="8" name="Object 14">
                        <a:extLst>
                          <a:ext uri="{FF2B5EF4-FFF2-40B4-BE49-F238E27FC236}">
                            <a16:creationId xmlns:a16="http://schemas.microsoft.com/office/drawing/2014/main" id="{15CED5A0-714D-45CD-9E92-51399BD6CC5F}"/>
                          </a:ext>
                        </a:extLst>
                      </p:cNvPr>
                      <p:cNvPicPr>
                        <a:picLocks noChangeAspect="1" noChangeArrowheads="1"/>
                      </p:cNvPicPr>
                      <p:nvPr/>
                    </p:nvPicPr>
                    <p:blipFill>
                      <a:blip r:embed="rId12"/>
                      <a:srcRect/>
                      <a:stretch>
                        <a:fillRect/>
                      </a:stretch>
                    </p:blipFill>
                    <p:spPr bwMode="auto">
                      <a:xfrm>
                        <a:off x="50800" y="2819400"/>
                        <a:ext cx="2209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4">
            <a:extLst>
              <a:ext uri="{FF2B5EF4-FFF2-40B4-BE49-F238E27FC236}">
                <a16:creationId xmlns:a16="http://schemas.microsoft.com/office/drawing/2014/main" id="{C6C7AFA1-3936-46C2-AB46-89A6CAE1266D}"/>
              </a:ext>
            </a:extLst>
          </p:cNvPr>
          <p:cNvGraphicFramePr>
            <a:graphicFrameLocks noChangeAspect="1"/>
          </p:cNvGraphicFramePr>
          <p:nvPr/>
        </p:nvGraphicFramePr>
        <p:xfrm>
          <a:off x="1149350" y="3733800"/>
          <a:ext cx="800100" cy="279400"/>
        </p:xfrm>
        <a:graphic>
          <a:graphicData uri="http://schemas.openxmlformats.org/presentationml/2006/ole">
            <mc:AlternateContent xmlns:mc="http://schemas.openxmlformats.org/markup-compatibility/2006">
              <mc:Choice xmlns:v="urn:schemas-microsoft-com:vml" Requires="v">
                <p:oleObj name="Equation" r:id="rId13" imgW="799920" imgH="279360" progId="Equation.DSMT4">
                  <p:embed/>
                </p:oleObj>
              </mc:Choice>
              <mc:Fallback>
                <p:oleObj name="Equation" r:id="rId13" imgW="799920" imgH="279360" progId="Equation.DSMT4">
                  <p:embed/>
                  <p:pic>
                    <p:nvPicPr>
                      <p:cNvPr id="9" name="Object 14">
                        <a:extLst>
                          <a:ext uri="{FF2B5EF4-FFF2-40B4-BE49-F238E27FC236}">
                            <a16:creationId xmlns:a16="http://schemas.microsoft.com/office/drawing/2014/main" id="{C6C7AFA1-3936-46C2-AB46-89A6CAE1266D}"/>
                          </a:ext>
                        </a:extLst>
                      </p:cNvPr>
                      <p:cNvPicPr>
                        <a:picLocks noChangeAspect="1" noChangeArrowheads="1"/>
                      </p:cNvPicPr>
                      <p:nvPr/>
                    </p:nvPicPr>
                    <p:blipFill>
                      <a:blip r:embed="rId14"/>
                      <a:srcRect/>
                      <a:stretch>
                        <a:fillRect/>
                      </a:stretch>
                    </p:blipFill>
                    <p:spPr bwMode="auto">
                      <a:xfrm>
                        <a:off x="1149350" y="3733800"/>
                        <a:ext cx="8001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9">
            <a:extLst>
              <a:ext uri="{FF2B5EF4-FFF2-40B4-BE49-F238E27FC236}">
                <a16:creationId xmlns:a16="http://schemas.microsoft.com/office/drawing/2014/main" id="{C1925E85-1341-4F09-9949-64D41AABCCDB}"/>
              </a:ext>
            </a:extLst>
          </p:cNvPr>
          <p:cNvSpPr txBox="1">
            <a:spLocks noChangeArrowheads="1"/>
          </p:cNvSpPr>
          <p:nvPr/>
        </p:nvSpPr>
        <p:spPr bwMode="auto">
          <a:xfrm>
            <a:off x="228600" y="4114800"/>
            <a:ext cx="3276600" cy="1107996"/>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FF3300"/>
                </a:solidFill>
              </a:rPr>
              <a:t>The maximum product will occur if one of the values is 40</a:t>
            </a:r>
          </a:p>
        </p:txBody>
      </p:sp>
      <p:graphicFrame>
        <p:nvGraphicFramePr>
          <p:cNvPr id="11" name="Object 14">
            <a:extLst>
              <a:ext uri="{FF2B5EF4-FFF2-40B4-BE49-F238E27FC236}">
                <a16:creationId xmlns:a16="http://schemas.microsoft.com/office/drawing/2014/main" id="{B57BF19A-884A-4BB1-BF57-C5460838D04E}"/>
              </a:ext>
            </a:extLst>
          </p:cNvPr>
          <p:cNvGraphicFramePr>
            <a:graphicFrameLocks noChangeAspect="1"/>
          </p:cNvGraphicFramePr>
          <p:nvPr/>
        </p:nvGraphicFramePr>
        <p:xfrm>
          <a:off x="4572000" y="1143000"/>
          <a:ext cx="2933700" cy="431800"/>
        </p:xfrm>
        <a:graphic>
          <a:graphicData uri="http://schemas.openxmlformats.org/presentationml/2006/ole">
            <mc:AlternateContent xmlns:mc="http://schemas.openxmlformats.org/markup-compatibility/2006">
              <mc:Choice xmlns:v="urn:schemas-microsoft-com:vml" Requires="v">
                <p:oleObj name="Equation" r:id="rId15" imgW="2933640" imgH="431640" progId="Equation.DSMT4">
                  <p:embed/>
                </p:oleObj>
              </mc:Choice>
              <mc:Fallback>
                <p:oleObj name="Equation" r:id="rId15" imgW="2933640" imgH="431640" progId="Equation.DSMT4">
                  <p:embed/>
                  <p:pic>
                    <p:nvPicPr>
                      <p:cNvPr id="11" name="Object 14">
                        <a:extLst>
                          <a:ext uri="{FF2B5EF4-FFF2-40B4-BE49-F238E27FC236}">
                            <a16:creationId xmlns:a16="http://schemas.microsoft.com/office/drawing/2014/main" id="{B57BF19A-884A-4BB1-BF57-C5460838D04E}"/>
                          </a:ext>
                        </a:extLst>
                      </p:cNvPr>
                      <p:cNvPicPr>
                        <a:picLocks noChangeAspect="1" noChangeArrowheads="1"/>
                      </p:cNvPicPr>
                      <p:nvPr/>
                    </p:nvPicPr>
                    <p:blipFill>
                      <a:blip r:embed="rId4"/>
                      <a:srcRect/>
                      <a:stretch>
                        <a:fillRect/>
                      </a:stretch>
                    </p:blipFill>
                    <p:spPr bwMode="auto">
                      <a:xfrm>
                        <a:off x="4572000" y="1143000"/>
                        <a:ext cx="2933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4">
            <a:extLst>
              <a:ext uri="{FF2B5EF4-FFF2-40B4-BE49-F238E27FC236}">
                <a16:creationId xmlns:a16="http://schemas.microsoft.com/office/drawing/2014/main" id="{E27448EB-AE84-4AD6-A0B9-6AA9719C7F22}"/>
              </a:ext>
            </a:extLst>
          </p:cNvPr>
          <p:cNvGraphicFramePr>
            <a:graphicFrameLocks noChangeAspect="1"/>
          </p:cNvGraphicFramePr>
          <p:nvPr/>
        </p:nvGraphicFramePr>
        <p:xfrm>
          <a:off x="5638800" y="1676400"/>
          <a:ext cx="2146300" cy="431800"/>
        </p:xfrm>
        <a:graphic>
          <a:graphicData uri="http://schemas.openxmlformats.org/presentationml/2006/ole">
            <mc:AlternateContent xmlns:mc="http://schemas.openxmlformats.org/markup-compatibility/2006">
              <mc:Choice xmlns:v="urn:schemas-microsoft-com:vml" Requires="v">
                <p:oleObj name="Equation" r:id="rId16" imgW="2145960" imgH="431640" progId="Equation.DSMT4">
                  <p:embed/>
                </p:oleObj>
              </mc:Choice>
              <mc:Fallback>
                <p:oleObj name="Equation" r:id="rId16" imgW="2145960" imgH="431640" progId="Equation.DSMT4">
                  <p:embed/>
                  <p:pic>
                    <p:nvPicPr>
                      <p:cNvPr id="12" name="Object 14">
                        <a:extLst>
                          <a:ext uri="{FF2B5EF4-FFF2-40B4-BE49-F238E27FC236}">
                            <a16:creationId xmlns:a16="http://schemas.microsoft.com/office/drawing/2014/main" id="{E27448EB-AE84-4AD6-A0B9-6AA9719C7F22}"/>
                          </a:ext>
                        </a:extLst>
                      </p:cNvPr>
                      <p:cNvPicPr>
                        <a:picLocks noChangeAspect="1" noChangeArrowheads="1"/>
                      </p:cNvPicPr>
                      <p:nvPr/>
                    </p:nvPicPr>
                    <p:blipFill>
                      <a:blip r:embed="rId17"/>
                      <a:srcRect/>
                      <a:stretch>
                        <a:fillRect/>
                      </a:stretch>
                    </p:blipFill>
                    <p:spPr bwMode="auto">
                      <a:xfrm>
                        <a:off x="5638800" y="1676400"/>
                        <a:ext cx="21463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4">
            <a:extLst>
              <a:ext uri="{FF2B5EF4-FFF2-40B4-BE49-F238E27FC236}">
                <a16:creationId xmlns:a16="http://schemas.microsoft.com/office/drawing/2014/main" id="{BE41478E-C118-4CA6-ADE5-C8B57AE85121}"/>
              </a:ext>
            </a:extLst>
          </p:cNvPr>
          <p:cNvGraphicFramePr>
            <a:graphicFrameLocks noChangeAspect="1"/>
          </p:cNvGraphicFramePr>
          <p:nvPr/>
        </p:nvGraphicFramePr>
        <p:xfrm>
          <a:off x="5638800" y="2286000"/>
          <a:ext cx="850900" cy="279400"/>
        </p:xfrm>
        <a:graphic>
          <a:graphicData uri="http://schemas.openxmlformats.org/presentationml/2006/ole">
            <mc:AlternateContent xmlns:mc="http://schemas.openxmlformats.org/markup-compatibility/2006">
              <mc:Choice xmlns:v="urn:schemas-microsoft-com:vml" Requires="v">
                <p:oleObj name="Equation" r:id="rId18" imgW="850680" imgH="279360" progId="Equation.DSMT4">
                  <p:embed/>
                </p:oleObj>
              </mc:Choice>
              <mc:Fallback>
                <p:oleObj name="Equation" r:id="rId18" imgW="850680" imgH="279360" progId="Equation.DSMT4">
                  <p:embed/>
                  <p:pic>
                    <p:nvPicPr>
                      <p:cNvPr id="13" name="Object 14">
                        <a:extLst>
                          <a:ext uri="{FF2B5EF4-FFF2-40B4-BE49-F238E27FC236}">
                            <a16:creationId xmlns:a16="http://schemas.microsoft.com/office/drawing/2014/main" id="{BE41478E-C118-4CA6-ADE5-C8B57AE85121}"/>
                          </a:ext>
                        </a:extLst>
                      </p:cNvPr>
                      <p:cNvPicPr>
                        <a:picLocks noChangeAspect="1" noChangeArrowheads="1"/>
                      </p:cNvPicPr>
                      <p:nvPr/>
                    </p:nvPicPr>
                    <p:blipFill>
                      <a:blip r:embed="rId19"/>
                      <a:srcRect/>
                      <a:stretch>
                        <a:fillRect/>
                      </a:stretch>
                    </p:blipFill>
                    <p:spPr bwMode="auto">
                      <a:xfrm>
                        <a:off x="5638800" y="2286000"/>
                        <a:ext cx="850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9">
            <a:extLst>
              <a:ext uri="{FF2B5EF4-FFF2-40B4-BE49-F238E27FC236}">
                <a16:creationId xmlns:a16="http://schemas.microsoft.com/office/drawing/2014/main" id="{09AFA146-C1D2-4DEA-BC82-55186E094032}"/>
              </a:ext>
            </a:extLst>
          </p:cNvPr>
          <p:cNvSpPr txBox="1">
            <a:spLocks noChangeArrowheads="1"/>
          </p:cNvSpPr>
          <p:nvPr/>
        </p:nvSpPr>
        <p:spPr bwMode="auto">
          <a:xfrm>
            <a:off x="4495800" y="2667000"/>
            <a:ext cx="3733800" cy="1446550"/>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FF3300"/>
                </a:solidFill>
              </a:rPr>
              <a:t>So, if you have two values with a difference of 80,  the largest product that you can have is 1600</a:t>
            </a:r>
          </a:p>
        </p:txBody>
      </p:sp>
    </p:spTree>
    <p:extLst>
      <p:ext uri="{BB962C8B-B14F-4D97-AF65-F5344CB8AC3E}">
        <p14:creationId xmlns:p14="http://schemas.microsoft.com/office/powerpoint/2010/main" val="310143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395288" y="333375"/>
            <a:ext cx="8291512" cy="6296025"/>
          </a:xfrm>
        </p:spPr>
        <p:txBody>
          <a:bodyPr>
            <a:normAutofit/>
          </a:bodyPr>
          <a:lstStyle/>
          <a:p>
            <a:pPr>
              <a:buFontTx/>
              <a:buNone/>
            </a:pPr>
            <a:r>
              <a:rPr lang="en-CA" dirty="0"/>
              <a:t>Ex: The difference of two numbers is 10.  The sum of their squares is 60. Answer the following Questions:</a:t>
            </a:r>
          </a:p>
          <a:p>
            <a:pPr>
              <a:buFontTx/>
              <a:buNone/>
            </a:pPr>
            <a:endParaRPr lang="en-CA" sz="300" dirty="0"/>
          </a:p>
          <a:p>
            <a:pPr>
              <a:buFontTx/>
              <a:buNone/>
            </a:pPr>
            <a:r>
              <a:rPr lang="en-CA" dirty="0"/>
              <a:t>a) Find an expression for the two numbers</a:t>
            </a:r>
          </a:p>
          <a:p>
            <a:pPr>
              <a:buFontTx/>
              <a:buNone/>
            </a:pPr>
            <a:br>
              <a:rPr lang="en-CA" dirty="0"/>
            </a:br>
            <a:endParaRPr lang="en-CA" dirty="0"/>
          </a:p>
          <a:p>
            <a:pPr>
              <a:buFontTx/>
              <a:buNone/>
            </a:pPr>
            <a:r>
              <a:rPr lang="en-CA" dirty="0"/>
              <a:t>b) Write an equation for the sum of their squares</a:t>
            </a:r>
          </a:p>
          <a:p>
            <a:pPr>
              <a:buFontTx/>
              <a:buNone/>
            </a:pPr>
            <a:br>
              <a:rPr lang="en-CA" dirty="0"/>
            </a:br>
            <a:endParaRPr lang="en-CA" dirty="0"/>
          </a:p>
          <a:p>
            <a:pPr>
              <a:buFontTx/>
              <a:buNone/>
            </a:pPr>
            <a:r>
              <a:rPr lang="en-CA" dirty="0"/>
              <a:t>c) Find the two numbers</a:t>
            </a:r>
          </a:p>
          <a:p>
            <a:pPr>
              <a:buFontTx/>
              <a:buNone/>
            </a:pPr>
            <a:br>
              <a:rPr lang="en-CA" dirty="0"/>
            </a:br>
            <a:endParaRPr lang="en-CA" dirty="0"/>
          </a:p>
          <a:p>
            <a:pPr>
              <a:buFontTx/>
              <a:buNone/>
            </a:pPr>
            <a:r>
              <a:rPr lang="en-CA" dirty="0"/>
              <a:t>d) Suppose the sum of their squares is not 60.  What is the smallest possible value for the sum of their squares?</a:t>
            </a:r>
          </a:p>
        </p:txBody>
      </p:sp>
      <p:graphicFrame>
        <p:nvGraphicFramePr>
          <p:cNvPr id="26" name="Object 7">
            <a:extLst>
              <a:ext uri="{FF2B5EF4-FFF2-40B4-BE49-F238E27FC236}">
                <a16:creationId xmlns:a16="http://schemas.microsoft.com/office/drawing/2014/main" id="{38C678F9-06B6-443E-BDF6-7CB2C69B4281}"/>
              </a:ext>
            </a:extLst>
          </p:cNvPr>
          <p:cNvGraphicFramePr>
            <a:graphicFrameLocks noChangeAspect="1"/>
          </p:cNvGraphicFramePr>
          <p:nvPr/>
        </p:nvGraphicFramePr>
        <p:xfrm>
          <a:off x="455612" y="1797050"/>
          <a:ext cx="1562100" cy="412750"/>
        </p:xfrm>
        <a:graphic>
          <a:graphicData uri="http://schemas.openxmlformats.org/presentationml/2006/ole">
            <mc:AlternateContent xmlns:mc="http://schemas.openxmlformats.org/markup-compatibility/2006">
              <mc:Choice xmlns:v="urn:schemas-microsoft-com:vml" Requires="v">
                <p:oleObj name="Equation" r:id="rId3" imgW="1295280" imgH="342720" progId="Equation.DSMT4">
                  <p:embed/>
                </p:oleObj>
              </mc:Choice>
              <mc:Fallback>
                <p:oleObj name="Equation" r:id="rId3" imgW="1295280" imgH="342720" progId="Equation.DSMT4">
                  <p:embed/>
                  <p:pic>
                    <p:nvPicPr>
                      <p:cNvPr id="26" name="Object 7">
                        <a:extLst>
                          <a:ext uri="{FF2B5EF4-FFF2-40B4-BE49-F238E27FC236}">
                            <a16:creationId xmlns:a16="http://schemas.microsoft.com/office/drawing/2014/main" id="{38C678F9-06B6-443E-BDF6-7CB2C69B4281}"/>
                          </a:ext>
                        </a:extLst>
                      </p:cNvPr>
                      <p:cNvPicPr>
                        <a:picLocks noChangeAspect="1" noChangeArrowheads="1"/>
                      </p:cNvPicPr>
                      <p:nvPr/>
                    </p:nvPicPr>
                    <p:blipFill>
                      <a:blip r:embed="rId4"/>
                      <a:srcRect/>
                      <a:stretch>
                        <a:fillRect/>
                      </a:stretch>
                    </p:blipFill>
                    <p:spPr bwMode="auto">
                      <a:xfrm>
                        <a:off x="455612" y="1797050"/>
                        <a:ext cx="1562100"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13">
            <a:extLst>
              <a:ext uri="{FF2B5EF4-FFF2-40B4-BE49-F238E27FC236}">
                <a16:creationId xmlns:a16="http://schemas.microsoft.com/office/drawing/2014/main" id="{6835A380-A64B-4DCB-B1CD-21A064C3D197}"/>
              </a:ext>
            </a:extLst>
          </p:cNvPr>
          <p:cNvGraphicFramePr>
            <a:graphicFrameLocks noChangeAspect="1"/>
          </p:cNvGraphicFramePr>
          <p:nvPr/>
        </p:nvGraphicFramePr>
        <p:xfrm>
          <a:off x="2895600" y="1828800"/>
          <a:ext cx="2436812" cy="423862"/>
        </p:xfrm>
        <a:graphic>
          <a:graphicData uri="http://schemas.openxmlformats.org/presentationml/2006/ole">
            <mc:AlternateContent xmlns:mc="http://schemas.openxmlformats.org/markup-compatibility/2006">
              <mc:Choice xmlns:v="urn:schemas-microsoft-com:vml" Requires="v">
                <p:oleObj name="Equation" r:id="rId5" imgW="1968480" imgH="342720" progId="Equation.DSMT4">
                  <p:embed/>
                </p:oleObj>
              </mc:Choice>
              <mc:Fallback>
                <p:oleObj name="Equation" r:id="rId5" imgW="1968480" imgH="342720" progId="Equation.DSMT4">
                  <p:embed/>
                  <p:pic>
                    <p:nvPicPr>
                      <p:cNvPr id="27" name="Object 13">
                        <a:extLst>
                          <a:ext uri="{FF2B5EF4-FFF2-40B4-BE49-F238E27FC236}">
                            <a16:creationId xmlns:a16="http://schemas.microsoft.com/office/drawing/2014/main" id="{6835A380-A64B-4DCB-B1CD-21A064C3D197}"/>
                          </a:ext>
                        </a:extLst>
                      </p:cNvPr>
                      <p:cNvPicPr>
                        <a:picLocks noChangeAspect="1" noChangeArrowheads="1"/>
                      </p:cNvPicPr>
                      <p:nvPr/>
                    </p:nvPicPr>
                    <p:blipFill>
                      <a:blip r:embed="rId6"/>
                      <a:srcRect/>
                      <a:stretch>
                        <a:fillRect/>
                      </a:stretch>
                    </p:blipFill>
                    <p:spPr bwMode="auto">
                      <a:xfrm>
                        <a:off x="2895600" y="1828800"/>
                        <a:ext cx="2436812"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12">
            <a:extLst>
              <a:ext uri="{FF2B5EF4-FFF2-40B4-BE49-F238E27FC236}">
                <a16:creationId xmlns:a16="http://schemas.microsoft.com/office/drawing/2014/main" id="{EC7DAB18-E962-4BD9-9842-D5B886BE75B1}"/>
              </a:ext>
            </a:extLst>
          </p:cNvPr>
          <p:cNvGraphicFramePr>
            <a:graphicFrameLocks noChangeAspect="1"/>
          </p:cNvGraphicFramePr>
          <p:nvPr/>
        </p:nvGraphicFramePr>
        <p:xfrm>
          <a:off x="609600" y="3124200"/>
          <a:ext cx="2665413" cy="563563"/>
        </p:xfrm>
        <a:graphic>
          <a:graphicData uri="http://schemas.openxmlformats.org/presentationml/2006/ole">
            <mc:AlternateContent xmlns:mc="http://schemas.openxmlformats.org/markup-compatibility/2006">
              <mc:Choice xmlns:v="urn:schemas-microsoft-com:vml" Requires="v">
                <p:oleObj name="Equation" r:id="rId7" imgW="2286000" imgH="482400" progId="Equation.DSMT4">
                  <p:embed/>
                </p:oleObj>
              </mc:Choice>
              <mc:Fallback>
                <p:oleObj name="Equation" r:id="rId7" imgW="2286000" imgH="482400" progId="Equation.DSMT4">
                  <p:embed/>
                  <p:pic>
                    <p:nvPicPr>
                      <p:cNvPr id="28" name="Object 12">
                        <a:extLst>
                          <a:ext uri="{FF2B5EF4-FFF2-40B4-BE49-F238E27FC236}">
                            <a16:creationId xmlns:a16="http://schemas.microsoft.com/office/drawing/2014/main" id="{EC7DAB18-E962-4BD9-9842-D5B886BE75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124200"/>
                        <a:ext cx="2665413"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395288" y="333375"/>
            <a:ext cx="7854950" cy="885825"/>
          </a:xfrm>
        </p:spPr>
        <p:txBody>
          <a:bodyPr/>
          <a:lstStyle/>
          <a:p>
            <a:pPr>
              <a:buFontTx/>
              <a:buNone/>
            </a:pPr>
            <a:r>
              <a:rPr lang="en-CA" dirty="0"/>
              <a:t>Ex: The difference of two numbers is 10.  The sum of their squares is 60. Find the numbers</a:t>
            </a:r>
          </a:p>
        </p:txBody>
      </p:sp>
      <p:sp>
        <p:nvSpPr>
          <p:cNvPr id="28676" name="Text Box 4"/>
          <p:cNvSpPr txBox="1">
            <a:spLocks noChangeArrowheads="1"/>
          </p:cNvSpPr>
          <p:nvPr/>
        </p:nvSpPr>
        <p:spPr bwMode="auto">
          <a:xfrm>
            <a:off x="5937250" y="1943099"/>
            <a:ext cx="2978150" cy="427038"/>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FF3300"/>
                </a:solidFill>
              </a:rPr>
              <a:t>Gather Information</a:t>
            </a:r>
          </a:p>
        </p:txBody>
      </p:sp>
      <p:sp>
        <p:nvSpPr>
          <p:cNvPr id="28677" name="Text Box 5"/>
          <p:cNvSpPr txBox="1">
            <a:spLocks noChangeArrowheads="1"/>
          </p:cNvSpPr>
          <p:nvPr/>
        </p:nvSpPr>
        <p:spPr bwMode="auto">
          <a:xfrm>
            <a:off x="4876800" y="1189037"/>
            <a:ext cx="4343400" cy="769441"/>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0033CC"/>
                </a:solidFill>
              </a:rPr>
              <a:t>The second number is 10 </a:t>
            </a:r>
            <a:br>
              <a:rPr lang="en-CA" sz="2200" dirty="0">
                <a:solidFill>
                  <a:srgbClr val="0033CC"/>
                </a:solidFill>
              </a:rPr>
            </a:br>
            <a:r>
              <a:rPr lang="en-CA" sz="2200" dirty="0">
                <a:solidFill>
                  <a:srgbClr val="0033CC"/>
                </a:solidFill>
              </a:rPr>
              <a:t>more than the first</a:t>
            </a:r>
          </a:p>
        </p:txBody>
      </p:sp>
      <p:graphicFrame>
        <p:nvGraphicFramePr>
          <p:cNvPr id="28679" name="Object 7"/>
          <p:cNvGraphicFramePr>
            <a:graphicFrameLocks noChangeAspect="1"/>
          </p:cNvGraphicFramePr>
          <p:nvPr/>
        </p:nvGraphicFramePr>
        <p:xfrm>
          <a:off x="152400" y="1187450"/>
          <a:ext cx="1562100" cy="412750"/>
        </p:xfrm>
        <a:graphic>
          <a:graphicData uri="http://schemas.openxmlformats.org/presentationml/2006/ole">
            <mc:AlternateContent xmlns:mc="http://schemas.openxmlformats.org/markup-compatibility/2006">
              <mc:Choice xmlns:v="urn:schemas-microsoft-com:vml" Requires="v">
                <p:oleObj name="Equation" r:id="rId3" imgW="1295280" imgH="342720" progId="Equation.DSMT4">
                  <p:embed/>
                </p:oleObj>
              </mc:Choice>
              <mc:Fallback>
                <p:oleObj name="Equation" r:id="rId3" imgW="1295280" imgH="342720" progId="Equation.DSMT4">
                  <p:embed/>
                  <p:pic>
                    <p:nvPicPr>
                      <p:cNvPr id="28679" name="Object 7"/>
                      <p:cNvPicPr>
                        <a:picLocks noChangeAspect="1" noChangeArrowheads="1"/>
                      </p:cNvPicPr>
                      <p:nvPr/>
                    </p:nvPicPr>
                    <p:blipFill>
                      <a:blip r:embed="rId4"/>
                      <a:srcRect/>
                      <a:stretch>
                        <a:fillRect/>
                      </a:stretch>
                    </p:blipFill>
                    <p:spPr bwMode="auto">
                      <a:xfrm>
                        <a:off x="152400" y="1187450"/>
                        <a:ext cx="1562100"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0" name="Text Box 8"/>
          <p:cNvSpPr txBox="1">
            <a:spLocks noChangeArrowheads="1"/>
          </p:cNvSpPr>
          <p:nvPr/>
        </p:nvSpPr>
        <p:spPr bwMode="auto">
          <a:xfrm>
            <a:off x="5980113" y="2865438"/>
            <a:ext cx="3168650" cy="762000"/>
          </a:xfrm>
          <a:prstGeom prst="rect">
            <a:avLst/>
          </a:prstGeom>
          <a:noFill/>
          <a:ln w="9525">
            <a:noFill/>
            <a:miter lim="800000"/>
            <a:headEnd/>
            <a:tailEnd/>
          </a:ln>
          <a:effectLst/>
        </p:spPr>
        <p:txBody>
          <a:bodyPr>
            <a:spAutoFit/>
          </a:bodyPr>
          <a:lstStyle/>
          <a:p>
            <a:pPr>
              <a:spcBef>
                <a:spcPct val="50000"/>
              </a:spcBef>
            </a:pPr>
            <a:r>
              <a:rPr lang="en-CA" sz="2200" dirty="0">
                <a:solidFill>
                  <a:srgbClr val="FF3300"/>
                </a:solidFill>
              </a:rPr>
              <a:t>The sum of their squares is 60</a:t>
            </a:r>
          </a:p>
        </p:txBody>
      </p:sp>
      <p:graphicFrame>
        <p:nvGraphicFramePr>
          <p:cNvPr id="28684" name="Object 12"/>
          <p:cNvGraphicFramePr>
            <a:graphicFrameLocks noChangeAspect="1"/>
          </p:cNvGraphicFramePr>
          <p:nvPr/>
        </p:nvGraphicFramePr>
        <p:xfrm>
          <a:off x="533400" y="1905000"/>
          <a:ext cx="2665413" cy="563563"/>
        </p:xfrm>
        <a:graphic>
          <a:graphicData uri="http://schemas.openxmlformats.org/presentationml/2006/ole">
            <mc:AlternateContent xmlns:mc="http://schemas.openxmlformats.org/markup-compatibility/2006">
              <mc:Choice xmlns:v="urn:schemas-microsoft-com:vml" Requires="v">
                <p:oleObj name="Equation" r:id="rId5" imgW="2286000" imgH="482400" progId="Equation.DSMT4">
                  <p:embed/>
                </p:oleObj>
              </mc:Choice>
              <mc:Fallback>
                <p:oleObj name="Equation" r:id="rId5" imgW="2286000" imgH="482400" progId="Equation.DSMT4">
                  <p:embed/>
                  <p:pic>
                    <p:nvPicPr>
                      <p:cNvPr id="28684"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905000"/>
                        <a:ext cx="2665413"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5" name="Object 13"/>
          <p:cNvGraphicFramePr>
            <a:graphicFrameLocks noChangeAspect="1"/>
          </p:cNvGraphicFramePr>
          <p:nvPr/>
        </p:nvGraphicFramePr>
        <p:xfrm>
          <a:off x="1830388" y="1219200"/>
          <a:ext cx="2436812" cy="423862"/>
        </p:xfrm>
        <a:graphic>
          <a:graphicData uri="http://schemas.openxmlformats.org/presentationml/2006/ole">
            <mc:AlternateContent xmlns:mc="http://schemas.openxmlformats.org/markup-compatibility/2006">
              <mc:Choice xmlns:v="urn:schemas-microsoft-com:vml" Requires="v">
                <p:oleObj name="Equation" r:id="rId7" imgW="1968480" imgH="342720" progId="Equation.DSMT4">
                  <p:embed/>
                </p:oleObj>
              </mc:Choice>
              <mc:Fallback>
                <p:oleObj name="Equation" r:id="rId7" imgW="1968480" imgH="342720" progId="Equation.DSMT4">
                  <p:embed/>
                  <p:pic>
                    <p:nvPicPr>
                      <p:cNvPr id="28685" name="Object 13"/>
                      <p:cNvPicPr>
                        <a:picLocks noChangeAspect="1" noChangeArrowheads="1"/>
                      </p:cNvPicPr>
                      <p:nvPr/>
                    </p:nvPicPr>
                    <p:blipFill>
                      <a:blip r:embed="rId8"/>
                      <a:srcRect/>
                      <a:stretch>
                        <a:fillRect/>
                      </a:stretch>
                    </p:blipFill>
                    <p:spPr bwMode="auto">
                      <a:xfrm>
                        <a:off x="1830388" y="1219200"/>
                        <a:ext cx="2436812"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8" name="Object 6"/>
          <p:cNvGraphicFramePr>
            <a:graphicFrameLocks noChangeAspect="1"/>
          </p:cNvGraphicFramePr>
          <p:nvPr/>
        </p:nvGraphicFramePr>
        <p:xfrm>
          <a:off x="608013" y="2540000"/>
          <a:ext cx="3225800" cy="508000"/>
        </p:xfrm>
        <a:graphic>
          <a:graphicData uri="http://schemas.openxmlformats.org/presentationml/2006/ole">
            <mc:AlternateContent xmlns:mc="http://schemas.openxmlformats.org/markup-compatibility/2006">
              <mc:Choice xmlns:v="urn:schemas-microsoft-com:vml" Requires="v">
                <p:oleObj name="Equation" r:id="rId9" imgW="3225600" imgH="507960" progId="Equation.DSMT4">
                  <p:embed/>
                </p:oleObj>
              </mc:Choice>
              <mc:Fallback>
                <p:oleObj name="Equation" r:id="rId9" imgW="3225600" imgH="507960" progId="Equation.DSMT4">
                  <p:embed/>
                  <p:pic>
                    <p:nvPicPr>
                      <p:cNvPr id="8198"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013" y="2540000"/>
                        <a:ext cx="32258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9" name="Object 7"/>
          <p:cNvGraphicFramePr>
            <a:graphicFrameLocks noChangeAspect="1"/>
          </p:cNvGraphicFramePr>
          <p:nvPr/>
        </p:nvGraphicFramePr>
        <p:xfrm>
          <a:off x="606425" y="3086100"/>
          <a:ext cx="2565400" cy="342900"/>
        </p:xfrm>
        <a:graphic>
          <a:graphicData uri="http://schemas.openxmlformats.org/presentationml/2006/ole">
            <mc:AlternateContent xmlns:mc="http://schemas.openxmlformats.org/markup-compatibility/2006">
              <mc:Choice xmlns:v="urn:schemas-microsoft-com:vml" Requires="v">
                <p:oleObj name="Equation" r:id="rId11" imgW="2565360" imgH="342720" progId="Equation.DSMT4">
                  <p:embed/>
                </p:oleObj>
              </mc:Choice>
              <mc:Fallback>
                <p:oleObj name="Equation" r:id="rId11" imgW="2565360" imgH="342720" progId="Equation.DSMT4">
                  <p:embed/>
                  <p:pic>
                    <p:nvPicPr>
                      <p:cNvPr id="8199"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6425" y="3086100"/>
                        <a:ext cx="25654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0" name="Object 8"/>
          <p:cNvGraphicFramePr>
            <a:graphicFrameLocks noChangeAspect="1"/>
          </p:cNvGraphicFramePr>
          <p:nvPr/>
        </p:nvGraphicFramePr>
        <p:xfrm>
          <a:off x="623888" y="3581400"/>
          <a:ext cx="2806700" cy="508000"/>
        </p:xfrm>
        <a:graphic>
          <a:graphicData uri="http://schemas.openxmlformats.org/presentationml/2006/ole">
            <mc:AlternateContent xmlns:mc="http://schemas.openxmlformats.org/markup-compatibility/2006">
              <mc:Choice xmlns:v="urn:schemas-microsoft-com:vml" Requires="v">
                <p:oleObj name="Equation" r:id="rId13" imgW="2806560" imgH="507960" progId="Equation.DSMT4">
                  <p:embed/>
                </p:oleObj>
              </mc:Choice>
              <mc:Fallback>
                <p:oleObj name="Equation" r:id="rId13" imgW="2806560" imgH="507960" progId="Equation.DSMT4">
                  <p:embed/>
                  <p:pic>
                    <p:nvPicPr>
                      <p:cNvPr id="820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3888" y="3581400"/>
                        <a:ext cx="28067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1" name="Object 9"/>
          <p:cNvGraphicFramePr>
            <a:graphicFrameLocks noChangeAspect="1"/>
          </p:cNvGraphicFramePr>
          <p:nvPr/>
        </p:nvGraphicFramePr>
        <p:xfrm>
          <a:off x="608013" y="4140200"/>
          <a:ext cx="3962400" cy="508000"/>
        </p:xfrm>
        <a:graphic>
          <a:graphicData uri="http://schemas.openxmlformats.org/presentationml/2006/ole">
            <mc:AlternateContent xmlns:mc="http://schemas.openxmlformats.org/markup-compatibility/2006">
              <mc:Choice xmlns:v="urn:schemas-microsoft-com:vml" Requires="v">
                <p:oleObj name="Equation" r:id="rId15" imgW="3962160" imgH="507960" progId="Equation.DSMT4">
                  <p:embed/>
                </p:oleObj>
              </mc:Choice>
              <mc:Fallback>
                <p:oleObj name="Equation" r:id="rId15" imgW="3962160" imgH="507960" progId="Equation.DSMT4">
                  <p:embed/>
                  <p:pic>
                    <p:nvPicPr>
                      <p:cNvPr id="8201"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8013" y="4140200"/>
                        <a:ext cx="39624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2" name="Object 10"/>
          <p:cNvGraphicFramePr>
            <a:graphicFrameLocks noChangeAspect="1"/>
          </p:cNvGraphicFramePr>
          <p:nvPr/>
        </p:nvGraphicFramePr>
        <p:xfrm>
          <a:off x="608013" y="4648200"/>
          <a:ext cx="3962400" cy="508000"/>
        </p:xfrm>
        <a:graphic>
          <a:graphicData uri="http://schemas.openxmlformats.org/presentationml/2006/ole">
            <mc:AlternateContent xmlns:mc="http://schemas.openxmlformats.org/markup-compatibility/2006">
              <mc:Choice xmlns:v="urn:schemas-microsoft-com:vml" Requires="v">
                <p:oleObj name="Equation" r:id="rId17" imgW="3962160" imgH="507960" progId="Equation.DSMT4">
                  <p:embed/>
                </p:oleObj>
              </mc:Choice>
              <mc:Fallback>
                <p:oleObj name="Equation" r:id="rId17" imgW="3962160" imgH="507960" progId="Equation.DSMT4">
                  <p:embed/>
                  <p:pic>
                    <p:nvPicPr>
                      <p:cNvPr id="8202"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8013" y="4648200"/>
                        <a:ext cx="39624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3" name="Object 11"/>
          <p:cNvGraphicFramePr>
            <a:graphicFrameLocks noChangeAspect="1"/>
          </p:cNvGraphicFramePr>
          <p:nvPr/>
        </p:nvGraphicFramePr>
        <p:xfrm>
          <a:off x="608013" y="5156200"/>
          <a:ext cx="2362200" cy="482600"/>
        </p:xfrm>
        <a:graphic>
          <a:graphicData uri="http://schemas.openxmlformats.org/presentationml/2006/ole">
            <mc:AlternateContent xmlns:mc="http://schemas.openxmlformats.org/markup-compatibility/2006">
              <mc:Choice xmlns:v="urn:schemas-microsoft-com:vml" Requires="v">
                <p:oleObj name="Equation" r:id="rId19" imgW="2361960" imgH="482400" progId="Equation.DSMT4">
                  <p:embed/>
                </p:oleObj>
              </mc:Choice>
              <mc:Fallback>
                <p:oleObj name="Equation" r:id="rId19" imgW="2361960" imgH="482400" progId="Equation.DSMT4">
                  <p:embed/>
                  <p:pic>
                    <p:nvPicPr>
                      <p:cNvPr id="8203" name="Object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8013" y="5156200"/>
                        <a:ext cx="2362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1"/>
          <p:cNvGraphicFramePr>
            <a:graphicFrameLocks noChangeAspect="1"/>
          </p:cNvGraphicFramePr>
          <p:nvPr/>
        </p:nvGraphicFramePr>
        <p:xfrm>
          <a:off x="760413" y="5689600"/>
          <a:ext cx="1397000" cy="482600"/>
        </p:xfrm>
        <a:graphic>
          <a:graphicData uri="http://schemas.openxmlformats.org/presentationml/2006/ole">
            <mc:AlternateContent xmlns:mc="http://schemas.openxmlformats.org/markup-compatibility/2006">
              <mc:Choice xmlns:v="urn:schemas-microsoft-com:vml" Requires="v">
                <p:oleObj name="Equation" r:id="rId21" imgW="1396800" imgH="482400" progId="Equation.DSMT4">
                  <p:embed/>
                </p:oleObj>
              </mc:Choice>
              <mc:Fallback>
                <p:oleObj name="Equation" r:id="rId21" imgW="1396800" imgH="482400" progId="Equation.DSMT4">
                  <p:embed/>
                  <p:pic>
                    <p:nvPicPr>
                      <p:cNvPr id="18"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0413" y="5689600"/>
                        <a:ext cx="1397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1"/>
          <p:cNvGraphicFramePr>
            <a:graphicFrameLocks noChangeAspect="1"/>
          </p:cNvGraphicFramePr>
          <p:nvPr/>
        </p:nvGraphicFramePr>
        <p:xfrm>
          <a:off x="5562600" y="4343400"/>
          <a:ext cx="1473200" cy="393700"/>
        </p:xfrm>
        <a:graphic>
          <a:graphicData uri="http://schemas.openxmlformats.org/presentationml/2006/ole">
            <mc:AlternateContent xmlns:mc="http://schemas.openxmlformats.org/markup-compatibility/2006">
              <mc:Choice xmlns:v="urn:schemas-microsoft-com:vml" Requires="v">
                <p:oleObj name="Equation" r:id="rId23" imgW="1473120" imgH="393480" progId="Equation.DSMT4">
                  <p:embed/>
                </p:oleObj>
              </mc:Choice>
              <mc:Fallback>
                <p:oleObj name="Equation" r:id="rId23" imgW="1473120" imgH="393480" progId="Equation.DSMT4">
                  <p:embed/>
                  <p:pic>
                    <p:nvPicPr>
                      <p:cNvPr id="19" name="Object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62600" y="4343400"/>
                        <a:ext cx="1473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1"/>
          <p:cNvGraphicFramePr>
            <a:graphicFrameLocks noChangeAspect="1"/>
          </p:cNvGraphicFramePr>
          <p:nvPr/>
        </p:nvGraphicFramePr>
        <p:xfrm>
          <a:off x="5080000" y="4800600"/>
          <a:ext cx="1473200" cy="393700"/>
        </p:xfrm>
        <a:graphic>
          <a:graphicData uri="http://schemas.openxmlformats.org/presentationml/2006/ole">
            <mc:AlternateContent xmlns:mc="http://schemas.openxmlformats.org/markup-compatibility/2006">
              <mc:Choice xmlns:v="urn:schemas-microsoft-com:vml" Requires="v">
                <p:oleObj name="Equation" r:id="rId25" imgW="1473120" imgH="393480" progId="Equation.DSMT4">
                  <p:embed/>
                </p:oleObj>
              </mc:Choice>
              <mc:Fallback>
                <p:oleObj name="Equation" r:id="rId25" imgW="1473120" imgH="393480" progId="Equation.DSMT4">
                  <p:embed/>
                  <p:pic>
                    <p:nvPicPr>
                      <p:cNvPr id="20" name="Object 1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80000" y="4800600"/>
                        <a:ext cx="1473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11"/>
          <p:cNvSpPr txBox="1">
            <a:spLocks noChangeArrowheads="1"/>
          </p:cNvSpPr>
          <p:nvPr/>
        </p:nvSpPr>
        <p:spPr bwMode="auto">
          <a:xfrm>
            <a:off x="5029200" y="5174159"/>
            <a:ext cx="3886200" cy="769441"/>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FF0000"/>
                </a:solidFill>
              </a:rPr>
              <a:t>The two sets of numbers are: </a:t>
            </a:r>
          </a:p>
        </p:txBody>
      </p:sp>
      <p:graphicFrame>
        <p:nvGraphicFramePr>
          <p:cNvPr id="22" name="Object 11"/>
          <p:cNvGraphicFramePr>
            <a:graphicFrameLocks noChangeAspect="1"/>
          </p:cNvGraphicFramePr>
          <p:nvPr/>
        </p:nvGraphicFramePr>
        <p:xfrm>
          <a:off x="4572000" y="5867400"/>
          <a:ext cx="1473200" cy="393700"/>
        </p:xfrm>
        <a:graphic>
          <a:graphicData uri="http://schemas.openxmlformats.org/presentationml/2006/ole">
            <mc:AlternateContent xmlns:mc="http://schemas.openxmlformats.org/markup-compatibility/2006">
              <mc:Choice xmlns:v="urn:schemas-microsoft-com:vml" Requires="v">
                <p:oleObj name="Equation" r:id="rId27" imgW="1473120" imgH="393480" progId="Equation.DSMT4">
                  <p:embed/>
                </p:oleObj>
              </mc:Choice>
              <mc:Fallback>
                <p:oleObj name="Equation" r:id="rId27" imgW="1473120" imgH="393480" progId="Equation.DSMT4">
                  <p:embed/>
                  <p:pic>
                    <p:nvPicPr>
                      <p:cNvPr id="22" name="Object 1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572000" y="5867400"/>
                        <a:ext cx="1473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11"/>
          <p:cNvGraphicFramePr>
            <a:graphicFrameLocks noChangeAspect="1"/>
          </p:cNvGraphicFramePr>
          <p:nvPr/>
        </p:nvGraphicFramePr>
        <p:xfrm>
          <a:off x="4559300" y="6350000"/>
          <a:ext cx="1308100" cy="431800"/>
        </p:xfrm>
        <a:graphic>
          <a:graphicData uri="http://schemas.openxmlformats.org/presentationml/2006/ole">
            <mc:AlternateContent xmlns:mc="http://schemas.openxmlformats.org/markup-compatibility/2006">
              <mc:Choice xmlns:v="urn:schemas-microsoft-com:vml" Requires="v">
                <p:oleObj name="Equation" r:id="rId29" imgW="1307880" imgH="431640" progId="Equation.DSMT4">
                  <p:embed/>
                </p:oleObj>
              </mc:Choice>
              <mc:Fallback>
                <p:oleObj name="Equation" r:id="rId29" imgW="1307880" imgH="431640" progId="Equation.DSMT4">
                  <p:embed/>
                  <p:pic>
                    <p:nvPicPr>
                      <p:cNvPr id="23" name="Object 1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559300" y="6350000"/>
                        <a:ext cx="13081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11"/>
          <p:cNvGraphicFramePr>
            <a:graphicFrameLocks noChangeAspect="1"/>
          </p:cNvGraphicFramePr>
          <p:nvPr/>
        </p:nvGraphicFramePr>
        <p:xfrm>
          <a:off x="6527800" y="5867400"/>
          <a:ext cx="1473200" cy="393700"/>
        </p:xfrm>
        <a:graphic>
          <a:graphicData uri="http://schemas.openxmlformats.org/presentationml/2006/ole">
            <mc:AlternateContent xmlns:mc="http://schemas.openxmlformats.org/markup-compatibility/2006">
              <mc:Choice xmlns:v="urn:schemas-microsoft-com:vml" Requires="v">
                <p:oleObj name="Equation" r:id="rId31" imgW="1473120" imgH="393480" progId="Equation.DSMT4">
                  <p:embed/>
                </p:oleObj>
              </mc:Choice>
              <mc:Fallback>
                <p:oleObj name="Equation" r:id="rId31" imgW="1473120" imgH="393480" progId="Equation.DSMT4">
                  <p:embed/>
                  <p:pic>
                    <p:nvPicPr>
                      <p:cNvPr id="24" name="Object 1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527800" y="5867400"/>
                        <a:ext cx="1473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11"/>
          <p:cNvGraphicFramePr>
            <a:graphicFrameLocks noChangeAspect="1"/>
          </p:cNvGraphicFramePr>
          <p:nvPr/>
        </p:nvGraphicFramePr>
        <p:xfrm>
          <a:off x="6515100" y="6350000"/>
          <a:ext cx="1308100" cy="431800"/>
        </p:xfrm>
        <a:graphic>
          <a:graphicData uri="http://schemas.openxmlformats.org/presentationml/2006/ole">
            <mc:AlternateContent xmlns:mc="http://schemas.openxmlformats.org/markup-compatibility/2006">
              <mc:Choice xmlns:v="urn:schemas-microsoft-com:vml" Requires="v">
                <p:oleObj name="Equation" r:id="rId33" imgW="1307880" imgH="431640" progId="Equation.DSMT4">
                  <p:embed/>
                </p:oleObj>
              </mc:Choice>
              <mc:Fallback>
                <p:oleObj name="Equation" r:id="rId33" imgW="1307880" imgH="431640" progId="Equation.DSMT4">
                  <p:embed/>
                  <p:pic>
                    <p:nvPicPr>
                      <p:cNvPr id="25" name="Object 1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515100" y="6350000"/>
                        <a:ext cx="13081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4797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linds(horizontal)">
                                      <p:cBhvr>
                                        <p:cTn id="7" dur="5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9"/>
                                        </p:tgtEl>
                                        <p:attrNameLst>
                                          <p:attrName>style.visibility</p:attrName>
                                        </p:attrNameLst>
                                      </p:cBhvr>
                                      <p:to>
                                        <p:strVal val="visible"/>
                                      </p:to>
                                    </p:set>
                                    <p:animEffect transition="in" filter="blinds(horizontal)">
                                      <p:cBhvr>
                                        <p:cTn id="12" dur="500"/>
                                        <p:tgtEl>
                                          <p:spTgt spid="2867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685"/>
                                        </p:tgtEl>
                                        <p:attrNameLst>
                                          <p:attrName>style.visibility</p:attrName>
                                        </p:attrNameLst>
                                      </p:cBhvr>
                                      <p:to>
                                        <p:strVal val="visible"/>
                                      </p:to>
                                    </p:set>
                                    <p:animEffect transition="in" filter="blinds(horizontal)">
                                      <p:cBhvr>
                                        <p:cTn id="17" dur="500"/>
                                        <p:tgtEl>
                                          <p:spTgt spid="2868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677"/>
                                        </p:tgtEl>
                                        <p:attrNameLst>
                                          <p:attrName>style.visibility</p:attrName>
                                        </p:attrNameLst>
                                      </p:cBhvr>
                                      <p:to>
                                        <p:strVal val="visible"/>
                                      </p:to>
                                    </p:set>
                                    <p:animEffect transition="in" filter="blinds(horizontal)">
                                      <p:cBhvr>
                                        <p:cTn id="22" dur="500"/>
                                        <p:tgtEl>
                                          <p:spTgt spid="2867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680"/>
                                        </p:tgtEl>
                                        <p:attrNameLst>
                                          <p:attrName>style.visibility</p:attrName>
                                        </p:attrNameLst>
                                      </p:cBhvr>
                                      <p:to>
                                        <p:strVal val="visible"/>
                                      </p:to>
                                    </p:set>
                                    <p:animEffect transition="in" filter="blinds(horizontal)">
                                      <p:cBhvr>
                                        <p:cTn id="27" dur="500"/>
                                        <p:tgtEl>
                                          <p:spTgt spid="2868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8684"/>
                                        </p:tgtEl>
                                        <p:attrNameLst>
                                          <p:attrName>style.visibility</p:attrName>
                                        </p:attrNameLst>
                                      </p:cBhvr>
                                      <p:to>
                                        <p:strVal val="visible"/>
                                      </p:to>
                                    </p:set>
                                    <p:animEffect transition="in" filter="blinds(horizontal)">
                                      <p:cBhvr>
                                        <p:cTn id="32" dur="500"/>
                                        <p:tgtEl>
                                          <p:spTgt spid="2868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198"/>
                                        </p:tgtEl>
                                        <p:attrNameLst>
                                          <p:attrName>style.visibility</p:attrName>
                                        </p:attrNameLst>
                                      </p:cBhvr>
                                      <p:to>
                                        <p:strVal val="visible"/>
                                      </p:to>
                                    </p:set>
                                    <p:animEffect transition="in" filter="blinds(horizontal)">
                                      <p:cBhvr>
                                        <p:cTn id="37" dur="500"/>
                                        <p:tgtEl>
                                          <p:spTgt spid="819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199"/>
                                        </p:tgtEl>
                                        <p:attrNameLst>
                                          <p:attrName>style.visibility</p:attrName>
                                        </p:attrNameLst>
                                      </p:cBhvr>
                                      <p:to>
                                        <p:strVal val="visible"/>
                                      </p:to>
                                    </p:set>
                                    <p:animEffect transition="in" filter="blinds(horizontal)">
                                      <p:cBhvr>
                                        <p:cTn id="42" dur="500"/>
                                        <p:tgtEl>
                                          <p:spTgt spid="819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200"/>
                                        </p:tgtEl>
                                        <p:attrNameLst>
                                          <p:attrName>style.visibility</p:attrName>
                                        </p:attrNameLst>
                                      </p:cBhvr>
                                      <p:to>
                                        <p:strVal val="visible"/>
                                      </p:to>
                                    </p:set>
                                    <p:animEffect transition="in" filter="blinds(horizontal)">
                                      <p:cBhvr>
                                        <p:cTn id="47" dur="500"/>
                                        <p:tgtEl>
                                          <p:spTgt spid="820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8201"/>
                                        </p:tgtEl>
                                        <p:attrNameLst>
                                          <p:attrName>style.visibility</p:attrName>
                                        </p:attrNameLst>
                                      </p:cBhvr>
                                      <p:to>
                                        <p:strVal val="visible"/>
                                      </p:to>
                                    </p:set>
                                    <p:animEffect transition="in" filter="blinds(horizontal)">
                                      <p:cBhvr>
                                        <p:cTn id="52" dur="500"/>
                                        <p:tgtEl>
                                          <p:spTgt spid="820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8202"/>
                                        </p:tgtEl>
                                        <p:attrNameLst>
                                          <p:attrName>style.visibility</p:attrName>
                                        </p:attrNameLst>
                                      </p:cBhvr>
                                      <p:to>
                                        <p:strVal val="visible"/>
                                      </p:to>
                                    </p:set>
                                    <p:animEffect transition="in" filter="blinds(horizontal)">
                                      <p:cBhvr>
                                        <p:cTn id="57" dur="500"/>
                                        <p:tgtEl>
                                          <p:spTgt spid="820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203"/>
                                        </p:tgtEl>
                                        <p:attrNameLst>
                                          <p:attrName>style.visibility</p:attrName>
                                        </p:attrNameLst>
                                      </p:cBhvr>
                                      <p:to>
                                        <p:strVal val="visible"/>
                                      </p:to>
                                    </p:set>
                                    <p:animEffect transition="in" filter="blinds(horizontal)">
                                      <p:cBhvr>
                                        <p:cTn id="62" dur="500"/>
                                        <p:tgtEl>
                                          <p:spTgt spid="820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linds(horizontal)">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linds(horizontal)">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blinds(horizontal)">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linds(horizontal)">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blinds(horizontal)">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blinds(horizontal)">
                                      <p:cBhvr>
                                        <p:cTn id="10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p:bldP spid="2868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f2bc79a42d4e1134194e983bf134319e6f264"/>
  <p:tag name="GENSWF_OUTPUT_FILE_NAME" val="m10hch1.3"/>
  <p:tag name="ISPRING_RESOURCE_PATHS_HASH_2" val="9cd38078d5907daa135eb1db33db3f5fd649c9d"/>
  <p:tag name="ISPRING_LMS_API_VERSION" val="SCORM 2004 (2nd edition)"/>
  <p:tag name="ISPRING_ULTRA_SCORM_COURSE_ID" val="B2F2D97A-D4A1-47D0-9EE6-C6163AF955EA"/>
  <p:tag name="ISPRING_CMI5_LAUNCH_METHOD" val="any window"/>
  <p:tag name="ISPRING_SCORM_ENDPOINT" val="&lt;endpoint&gt;&lt;enable&gt;0&lt;/enable&gt;&lt;lrs&gt;http://&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ʾ\&quot;{58857F64-F778-46F3-A3E4-9740F72F057B}&quot;,&quot;C:\\Users\\Danny\\OneDrive - SD41\\Website\\m10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QUIZZES" val="0"/>
  <p:tag name="ISPRING_SCORM_PASSING_SCORE" val="100.000000"/>
  <p:tag name="ISPRING_CURRENT_PLAYER_ID" val="universal-no-video"/>
  <p:tag name="ISPRING_PRESENTATION_TITLE" val="Section 2.3 Problem Solving Involving Max and Min"/>
  <p:tag name="ISPRING_FIRST_PUBLI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250</TotalTime>
  <Words>1746</Words>
  <Application>Microsoft Office PowerPoint</Application>
  <PresentationFormat>On-screen Show (4:3)</PresentationFormat>
  <Paragraphs>243</Paragraphs>
  <Slides>23</Slides>
  <Notes>23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Arial</vt:lpstr>
      <vt:lpstr>Calibri</vt:lpstr>
      <vt:lpstr>Century</vt:lpstr>
      <vt:lpstr>Century Schoolbook</vt:lpstr>
      <vt:lpstr>Courier New</vt:lpstr>
      <vt:lpstr>Times New Roman</vt:lpstr>
      <vt:lpstr>Wingdings</vt:lpstr>
      <vt:lpstr>Wingdings 2</vt:lpstr>
      <vt:lpstr>Oriel</vt:lpstr>
      <vt:lpstr>Equation</vt:lpstr>
      <vt:lpstr>Section 2.3  Problem Solving Involving  Max and Min </vt:lpstr>
      <vt:lpstr>I) Recap on What we Learnt so Far:</vt:lpstr>
      <vt:lpstr> II) applications of Quadratic Functions: </vt:lpstr>
      <vt:lpstr>III) Common terms:</vt:lpstr>
      <vt:lpstr>IV)Word Problems with Products and Squares </vt:lpstr>
      <vt:lpstr>PowerPoint Presentation</vt:lpstr>
      <vt:lpstr>PowerPoint Presentation</vt:lpstr>
      <vt:lpstr>PowerPoint Presentation</vt:lpstr>
      <vt:lpstr>PowerPoint Presentation</vt:lpstr>
      <vt:lpstr>PowerPoint Presentation</vt:lpstr>
      <vt:lpstr>V) Maximizing Revenues in A BUSINESS!</vt:lpstr>
      <vt:lpstr>Analyze the question: Price vs Quantity</vt:lpstr>
      <vt:lpstr>a) How does the price affect quantity?</vt:lpstr>
      <vt:lpstr>b) What price will generate Maximum Revenue?</vt:lpstr>
      <vt:lpstr>Finding the Maximum Revenue</vt:lpstr>
      <vt:lpstr>Ex#2) A Broadway Musical sells 3500 tickets a week at $25 per ticket.  For every $1.25 decrease, 400 extra tickets will be sold.  </vt:lpstr>
      <vt:lpstr>PowerPoint Presentation</vt:lpstr>
      <vt:lpstr>What price will yield a revenue greater than $80,000?</vt:lpstr>
      <vt:lpstr>PowerPoint Presentation</vt:lpstr>
      <vt:lpstr>Ex# A farmer wants to build a rectangular barn using 100 meters of fencing for his cows and chickens.  However, he needs to separate the two groups of animals and needs to make the largest possible area.  Determine the dimensions for the barn.</vt:lpstr>
      <vt:lpstr>PowerPoint Presentation</vt:lpstr>
      <vt:lpstr>practice: Suppose you have 400m of fencing to build a rectangular garden as illustrated below, what are the dimensions of the largest possible area?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2.3 Problem Solving Involving Max and Min</dc:title>
  <dc:creator>Danny Young</dc:creator>
  <cp:lastModifiedBy>Danny Young</cp:lastModifiedBy>
  <cp:revision>26</cp:revision>
  <dcterms:created xsi:type="dcterms:W3CDTF">2011-06-26T05:06:25Z</dcterms:created>
  <dcterms:modified xsi:type="dcterms:W3CDTF">2021-07-01T05:49:22Z</dcterms:modified>
</cp:coreProperties>
</file>